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tiff" ContentType="image/tiff"/>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4"/>
  </p:notesMasterIdLst>
  <p:sldIdLst>
    <p:sldId id="306" r:id="rId3"/>
    <p:sldId id="256" r:id="rId5"/>
    <p:sldId id="257" r:id="rId6"/>
    <p:sldId id="311" r:id="rId7"/>
    <p:sldId id="320" r:id="rId8"/>
    <p:sldId id="319" r:id="rId9"/>
    <p:sldId id="258" r:id="rId10"/>
    <p:sldId id="259" r:id="rId11"/>
    <p:sldId id="260" r:id="rId12"/>
    <p:sldId id="261" r:id="rId13"/>
    <p:sldId id="263" r:id="rId14"/>
    <p:sldId id="264" r:id="rId15"/>
    <p:sldId id="265" r:id="rId16"/>
    <p:sldId id="266"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307" r:id="rId31"/>
    <p:sldId id="308" r:id="rId32"/>
    <p:sldId id="309" r:id="rId33"/>
    <p:sldId id="310" r:id="rId34"/>
    <p:sldId id="315" r:id="rId35"/>
    <p:sldId id="316" r:id="rId36"/>
    <p:sldId id="324" r:id="rId37"/>
    <p:sldId id="282" r:id="rId38"/>
    <p:sldId id="285" r:id="rId39"/>
    <p:sldId id="286" r:id="rId40"/>
    <p:sldId id="287" r:id="rId41"/>
    <p:sldId id="289" r:id="rId42"/>
    <p:sldId id="290" r:id="rId43"/>
    <p:sldId id="291" r:id="rId44"/>
    <p:sldId id="292" r:id="rId45"/>
    <p:sldId id="293" r:id="rId46"/>
    <p:sldId id="294" r:id="rId47"/>
    <p:sldId id="295" r:id="rId48"/>
    <p:sldId id="318" r:id="rId49"/>
    <p:sldId id="322" r:id="rId50"/>
    <p:sldId id="323" r:id="rId51"/>
    <p:sldId id="296" r:id="rId52"/>
    <p:sldId id="297" r:id="rId53"/>
    <p:sldId id="298" r:id="rId54"/>
    <p:sldId id="299" r:id="rId55"/>
    <p:sldId id="300" r:id="rId56"/>
    <p:sldId id="302" r:id="rId57"/>
  </p:sldIdLst>
  <p:sldSz cx="9144000" cy="6858000" type="screen4x3"/>
  <p:notesSz cx="6858000" cy="9144000"/>
  <p:embeddedFontLst>
    <p:embeddedFont>
      <p:font typeface="Arial Unicode MS" panose="020B0604020202020204" pitchFamily="34" charset="-122"/>
      <p:regular r:id="rId61"/>
    </p:embeddedFont>
  </p:embeddedFontLst>
  <p:defaultTextStyle>
    <a:defPPr>
      <a:defRPr lang="zh-CN"/>
    </a:defPPr>
    <a:lvl1pPr algn="l" rtl="0" fontAlgn="base">
      <a:spcBef>
        <a:spcPct val="20000"/>
      </a:spcBef>
      <a:spcAft>
        <a:spcPct val="0"/>
      </a:spcAft>
      <a:buChar char="•"/>
      <a:defRPr kern="1200">
        <a:solidFill>
          <a:schemeClr val="tx1"/>
        </a:solidFill>
        <a:latin typeface="Times New Roman" panose="02020603050405020304" pitchFamily="18" charset="0"/>
        <a:ea typeface="SimSun" pitchFamily="2" charset="-122"/>
        <a:cs typeface="+mn-cs"/>
      </a:defRPr>
    </a:lvl1pPr>
    <a:lvl2pPr marL="457200" algn="l" rtl="0" fontAlgn="base">
      <a:spcBef>
        <a:spcPct val="20000"/>
      </a:spcBef>
      <a:spcAft>
        <a:spcPct val="0"/>
      </a:spcAft>
      <a:buChar char="•"/>
      <a:defRPr kern="1200">
        <a:solidFill>
          <a:schemeClr val="tx1"/>
        </a:solidFill>
        <a:latin typeface="Times New Roman" panose="02020603050405020304" pitchFamily="18" charset="0"/>
        <a:ea typeface="SimSun" pitchFamily="2" charset="-122"/>
        <a:cs typeface="+mn-cs"/>
      </a:defRPr>
    </a:lvl2pPr>
    <a:lvl3pPr marL="914400" algn="l" rtl="0" fontAlgn="base">
      <a:spcBef>
        <a:spcPct val="20000"/>
      </a:spcBef>
      <a:spcAft>
        <a:spcPct val="0"/>
      </a:spcAft>
      <a:buChar char="•"/>
      <a:defRPr kern="1200">
        <a:solidFill>
          <a:schemeClr val="tx1"/>
        </a:solidFill>
        <a:latin typeface="Times New Roman" panose="02020603050405020304" pitchFamily="18" charset="0"/>
        <a:ea typeface="SimSun" pitchFamily="2" charset="-122"/>
        <a:cs typeface="+mn-cs"/>
      </a:defRPr>
    </a:lvl3pPr>
    <a:lvl4pPr marL="1371600" algn="l" rtl="0" fontAlgn="base">
      <a:spcBef>
        <a:spcPct val="20000"/>
      </a:spcBef>
      <a:spcAft>
        <a:spcPct val="0"/>
      </a:spcAft>
      <a:buChar char="•"/>
      <a:defRPr kern="1200">
        <a:solidFill>
          <a:schemeClr val="tx1"/>
        </a:solidFill>
        <a:latin typeface="Times New Roman" panose="02020603050405020304" pitchFamily="18" charset="0"/>
        <a:ea typeface="SimSun" pitchFamily="2" charset="-122"/>
        <a:cs typeface="+mn-cs"/>
      </a:defRPr>
    </a:lvl4pPr>
    <a:lvl5pPr marL="1828800" algn="l" rtl="0" fontAlgn="base">
      <a:spcBef>
        <a:spcPct val="20000"/>
      </a:spcBef>
      <a:spcAft>
        <a:spcPct val="0"/>
      </a:spcAft>
      <a:buChar char="•"/>
      <a:defRPr kern="1200">
        <a:solidFill>
          <a:schemeClr val="tx1"/>
        </a:solidFill>
        <a:latin typeface="Times New Roman" panose="02020603050405020304" pitchFamily="18" charset="0"/>
        <a:ea typeface="SimSun"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SimSun"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SimSun"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SimSun"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SimSun"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DBC5"/>
    <a:srgbClr val="FF0000"/>
    <a:srgbClr val="FF3300"/>
    <a:srgbClr val="FFFF00"/>
    <a:srgbClr val="0000F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2" autoAdjust="0"/>
    <p:restoredTop sz="89376" autoAdjust="0"/>
  </p:normalViewPr>
  <p:slideViewPr>
    <p:cSldViewPr>
      <p:cViewPr varScale="1">
        <p:scale>
          <a:sx n="91" d="100"/>
          <a:sy n="91" d="100"/>
        </p:scale>
        <p:origin x="2072" y="176"/>
      </p:cViewPr>
      <p:guideLst>
        <p:guide orient="horz" pos="2160"/>
        <p:guide pos="28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font" Target="fonts/font1.fntdata"/><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10E946E-92C5-40BB-8C6D-B8655A4234AF}"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zh-CN" altLang="en-US"/>
        </a:p>
      </dgm:t>
    </dgm:pt>
    <dgm:pt modelId="{8A4DDBD9-C11D-4D5C-82F7-15814A99DCA4}">
      <dgm:prSet phldrT="[文本]" custT="1"/>
      <dgm:spPr/>
      <dgm:t>
        <a:bodyPr/>
        <a:lstStyle/>
        <a:p>
          <a:r>
            <a:rPr lang="zh-CN" altLang="en-US" sz="1600" dirty="0">
              <a:latin typeface="SimHei" panose="02010609060101010101" pitchFamily="49" charset="-122"/>
              <a:ea typeface="SimHei" panose="02010609060101010101" pitchFamily="49" charset="-122"/>
            </a:rPr>
            <a:t>课堂表现（</a:t>
          </a:r>
          <a:r>
            <a:rPr lang="en-US" altLang="zh-CN" sz="1600" dirty="0">
              <a:latin typeface="SimHei" panose="02010609060101010101" pitchFamily="49" charset="-122"/>
              <a:ea typeface="SimHei" panose="02010609060101010101" pitchFamily="49" charset="-122"/>
            </a:rPr>
            <a:t>10%</a:t>
          </a:r>
          <a:r>
            <a:rPr lang="zh-CN" altLang="en-US" sz="1600" dirty="0">
              <a:latin typeface="SimHei" panose="02010609060101010101" pitchFamily="49" charset="-122"/>
              <a:ea typeface="SimHei" panose="02010609060101010101" pitchFamily="49" charset="-122"/>
            </a:rPr>
            <a:t>）</a:t>
          </a:r>
        </a:p>
      </dgm:t>
    </dgm:pt>
    <dgm:pt modelId="{F7C6F9D9-ECAB-4312-84CA-75024442A8A2}" cxnId="{D6047DF5-A8DD-4883-AB53-08B472D0F157}" type="parTrans">
      <dgm:prSet/>
      <dgm:spPr/>
      <dgm:t>
        <a:bodyPr/>
        <a:lstStyle/>
        <a:p>
          <a:endParaRPr lang="zh-CN" altLang="en-US">
            <a:latin typeface="SimHei" panose="02010609060101010101" pitchFamily="49" charset="-122"/>
            <a:ea typeface="SimHei" panose="02010609060101010101" pitchFamily="49" charset="-122"/>
          </a:endParaRPr>
        </a:p>
      </dgm:t>
    </dgm:pt>
    <dgm:pt modelId="{CAA790FD-BFE0-4BC3-888E-014070065E16}" cxnId="{D6047DF5-A8DD-4883-AB53-08B472D0F157}" type="sibTrans">
      <dgm:prSet/>
      <dgm:spPr/>
      <dgm:t>
        <a:bodyPr/>
        <a:lstStyle/>
        <a:p>
          <a:endParaRPr lang="zh-CN" altLang="en-US">
            <a:latin typeface="SimHei" panose="02010609060101010101" pitchFamily="49" charset="-122"/>
            <a:ea typeface="SimHei" panose="02010609060101010101" pitchFamily="49" charset="-122"/>
          </a:endParaRPr>
        </a:p>
      </dgm:t>
    </dgm:pt>
    <dgm:pt modelId="{40742545-8777-45AB-8527-CD7F843C8E17}">
      <dgm:prSet custT="1"/>
      <dgm:spPr/>
      <dgm:t>
        <a:bodyPr/>
        <a:lstStyle/>
        <a:p>
          <a:endParaRPr lang="en-US" altLang="zh-CN" sz="1600" dirty="0">
            <a:latin typeface="SimHei" panose="02010609060101010101" pitchFamily="49" charset="-122"/>
            <a:ea typeface="SimHei" panose="02010609060101010101" pitchFamily="49" charset="-122"/>
          </a:endParaRPr>
        </a:p>
      </dgm:t>
    </dgm:pt>
    <dgm:pt modelId="{58E18803-48C7-4789-A448-EF8D1F2710EF}" cxnId="{66BA64DD-F851-4EC8-9A4A-752E3DF74564}" type="parTrans">
      <dgm:prSet/>
      <dgm:spPr/>
      <dgm:t>
        <a:bodyPr/>
        <a:lstStyle/>
        <a:p>
          <a:endParaRPr lang="zh-CN" altLang="en-US">
            <a:latin typeface="SimHei" panose="02010609060101010101" pitchFamily="49" charset="-122"/>
            <a:ea typeface="SimHei" panose="02010609060101010101" pitchFamily="49" charset="-122"/>
          </a:endParaRPr>
        </a:p>
      </dgm:t>
    </dgm:pt>
    <dgm:pt modelId="{57B30E84-071C-4F55-B4DE-D13826D2D32B}" cxnId="{66BA64DD-F851-4EC8-9A4A-752E3DF74564}" type="sibTrans">
      <dgm:prSet/>
      <dgm:spPr/>
      <dgm:t>
        <a:bodyPr/>
        <a:lstStyle/>
        <a:p>
          <a:endParaRPr lang="zh-CN" altLang="en-US">
            <a:latin typeface="SimHei" panose="02010609060101010101" pitchFamily="49" charset="-122"/>
            <a:ea typeface="SimHei" panose="02010609060101010101" pitchFamily="49" charset="-122"/>
          </a:endParaRPr>
        </a:p>
      </dgm:t>
    </dgm:pt>
    <dgm:pt modelId="{659D2E8C-B2C8-462D-BD1D-CFDF985269BE}">
      <dgm:prSet custT="1"/>
      <dgm:spPr/>
      <dgm:t>
        <a:bodyPr/>
        <a:lstStyle/>
        <a:p>
          <a:r>
            <a:rPr lang="zh-CN" altLang="en-US" sz="1600" dirty="0">
              <a:latin typeface="SimHei" panose="02010609060101010101" pitchFamily="49" charset="-122"/>
              <a:ea typeface="SimHei" panose="02010609060101010101" pitchFamily="49" charset="-122"/>
            </a:rPr>
            <a:t>个人作业</a:t>
          </a:r>
          <a:r>
            <a:rPr lang="en-US" altLang="zh-CN" sz="1600" dirty="0">
              <a:latin typeface="SimHei" panose="02010609060101010101" pitchFamily="49" charset="-122"/>
              <a:ea typeface="SimHei" panose="02010609060101010101" pitchFamily="49" charset="-122"/>
            </a:rPr>
            <a:t> +</a:t>
          </a:r>
          <a:r>
            <a:rPr lang="zh-CN" altLang="en-US" sz="1600" dirty="0">
              <a:latin typeface="SimHei" panose="02010609060101010101" pitchFamily="49" charset="-122"/>
              <a:ea typeface="SimHei" panose="02010609060101010101" pitchFamily="49" charset="-122"/>
            </a:rPr>
            <a:t> 考勤（</a:t>
          </a:r>
          <a:r>
            <a:rPr lang="en-GB" altLang="zh-CN" sz="1600" dirty="0">
              <a:latin typeface="SimHei" panose="02010609060101010101" pitchFamily="49" charset="-122"/>
              <a:ea typeface="SimHei" panose="02010609060101010101" pitchFamily="49" charset="-122"/>
            </a:rPr>
            <a:t>3</a:t>
          </a:r>
          <a:r>
            <a:rPr lang="en-US" altLang="zh-CN" sz="1600" dirty="0">
              <a:latin typeface="SimHei" panose="02010609060101010101" pitchFamily="49" charset="-122"/>
              <a:ea typeface="SimHei" panose="02010609060101010101" pitchFamily="49" charset="-122"/>
            </a:rPr>
            <a:t>0%</a:t>
          </a:r>
          <a:r>
            <a:rPr lang="zh-CN" altLang="en-US" sz="1600" dirty="0">
              <a:latin typeface="SimHei" panose="02010609060101010101" pitchFamily="49" charset="-122"/>
              <a:ea typeface="SimHei" panose="02010609060101010101" pitchFamily="49" charset="-122"/>
            </a:rPr>
            <a:t>）</a:t>
          </a:r>
          <a:endParaRPr lang="en-US" altLang="zh-CN" sz="1600" dirty="0">
            <a:latin typeface="SimHei" panose="02010609060101010101" pitchFamily="49" charset="-122"/>
            <a:ea typeface="SimHei" panose="02010609060101010101" pitchFamily="49" charset="-122"/>
          </a:endParaRPr>
        </a:p>
      </dgm:t>
    </dgm:pt>
    <dgm:pt modelId="{E90D2DB4-D617-45ED-A5D0-305FA95A0C06}" cxnId="{B155B325-D39E-4ADB-BB35-5700C62CE9C7}" type="parTrans">
      <dgm:prSet/>
      <dgm:spPr/>
      <dgm:t>
        <a:bodyPr/>
        <a:lstStyle/>
        <a:p>
          <a:endParaRPr lang="zh-CN" altLang="en-US">
            <a:latin typeface="SimHei" panose="02010609060101010101" pitchFamily="49" charset="-122"/>
            <a:ea typeface="SimHei" panose="02010609060101010101" pitchFamily="49" charset="-122"/>
          </a:endParaRPr>
        </a:p>
      </dgm:t>
    </dgm:pt>
    <dgm:pt modelId="{30CE88EB-3918-472A-9600-6B70550DEB63}" cxnId="{B155B325-D39E-4ADB-BB35-5700C62CE9C7}" type="sibTrans">
      <dgm:prSet/>
      <dgm:spPr/>
      <dgm:t>
        <a:bodyPr/>
        <a:lstStyle/>
        <a:p>
          <a:endParaRPr lang="zh-CN" altLang="en-US">
            <a:latin typeface="SimHei" panose="02010609060101010101" pitchFamily="49" charset="-122"/>
            <a:ea typeface="SimHei" panose="02010609060101010101" pitchFamily="49" charset="-122"/>
          </a:endParaRPr>
        </a:p>
      </dgm:t>
    </dgm:pt>
    <dgm:pt modelId="{3F8C29A6-2553-42DC-92A2-C80F238E802E}">
      <dgm:prSet custT="1"/>
      <dgm:spPr/>
      <dgm:t>
        <a:bodyPr/>
        <a:lstStyle/>
        <a:p>
          <a:endParaRPr lang="en-US" altLang="zh-CN" sz="1600" dirty="0">
            <a:latin typeface="SimHei" panose="02010609060101010101" pitchFamily="49" charset="-122"/>
            <a:ea typeface="SimHei" panose="02010609060101010101" pitchFamily="49" charset="-122"/>
          </a:endParaRPr>
        </a:p>
      </dgm:t>
    </dgm:pt>
    <dgm:pt modelId="{1F35B887-8BFD-43A7-8084-1BD091645BC8}" cxnId="{73394692-4F4D-4C1D-B386-599E3E3FB58B}" type="parTrans">
      <dgm:prSet/>
      <dgm:spPr/>
      <dgm:t>
        <a:bodyPr/>
        <a:lstStyle/>
        <a:p>
          <a:endParaRPr lang="zh-CN" altLang="en-US">
            <a:latin typeface="SimHei" panose="02010609060101010101" pitchFamily="49" charset="-122"/>
            <a:ea typeface="SimHei" panose="02010609060101010101" pitchFamily="49" charset="-122"/>
          </a:endParaRPr>
        </a:p>
      </dgm:t>
    </dgm:pt>
    <dgm:pt modelId="{9E6FBA1C-3FD5-4794-BE39-BF803B2339B3}" cxnId="{73394692-4F4D-4C1D-B386-599E3E3FB58B}" type="sibTrans">
      <dgm:prSet/>
      <dgm:spPr/>
      <dgm:t>
        <a:bodyPr/>
        <a:lstStyle/>
        <a:p>
          <a:endParaRPr lang="zh-CN" altLang="en-US">
            <a:latin typeface="SimHei" panose="02010609060101010101" pitchFamily="49" charset="-122"/>
            <a:ea typeface="SimHei" panose="02010609060101010101" pitchFamily="49" charset="-122"/>
          </a:endParaRPr>
        </a:p>
      </dgm:t>
    </dgm:pt>
    <dgm:pt modelId="{CE848C7F-E188-47BE-8F0A-415E053EEE77}">
      <dgm:prSet custT="1"/>
      <dgm:spPr/>
      <dgm:t>
        <a:bodyPr/>
        <a:lstStyle/>
        <a:p>
          <a:r>
            <a:rPr lang="zh-CN" altLang="en-US" sz="1600" dirty="0">
              <a:latin typeface="SimHei" panose="02010609060101010101" pitchFamily="49" charset="-122"/>
              <a:ea typeface="SimHei" panose="02010609060101010101" pitchFamily="49" charset="-122"/>
            </a:rPr>
            <a:t>项目设计（</a:t>
          </a:r>
          <a:r>
            <a:rPr lang="en-GB" altLang="zh-CN" sz="1600" dirty="0">
              <a:latin typeface="SimHei" panose="02010609060101010101" pitchFamily="49" charset="-122"/>
              <a:ea typeface="SimHei" panose="02010609060101010101" pitchFamily="49" charset="-122"/>
            </a:rPr>
            <a:t>7</a:t>
          </a:r>
          <a:r>
            <a:rPr lang="en-US" altLang="zh-CN" sz="1600" dirty="0">
              <a:latin typeface="SimHei" panose="02010609060101010101" pitchFamily="49" charset="-122"/>
              <a:ea typeface="SimHei" panose="02010609060101010101" pitchFamily="49" charset="-122"/>
            </a:rPr>
            <a:t>0%</a:t>
          </a:r>
          <a:r>
            <a:rPr lang="zh-CN" altLang="en-US" sz="1600" dirty="0">
              <a:latin typeface="SimHei" panose="02010609060101010101" pitchFamily="49" charset="-122"/>
              <a:ea typeface="SimHei" panose="02010609060101010101" pitchFamily="49" charset="-122"/>
            </a:rPr>
            <a:t>）</a:t>
          </a:r>
          <a:endParaRPr lang="en-US" altLang="zh-CN" sz="1600" dirty="0">
            <a:latin typeface="SimHei" panose="02010609060101010101" pitchFamily="49" charset="-122"/>
            <a:ea typeface="SimHei" panose="02010609060101010101" pitchFamily="49" charset="-122"/>
          </a:endParaRPr>
        </a:p>
      </dgm:t>
    </dgm:pt>
    <dgm:pt modelId="{8BD8B768-0090-4418-AE4E-C48FA5D5B63F}" cxnId="{A21BEE70-2155-415D-B5DF-32C4DBF34F15}" type="parTrans">
      <dgm:prSet/>
      <dgm:spPr/>
      <dgm:t>
        <a:bodyPr/>
        <a:lstStyle/>
        <a:p>
          <a:endParaRPr lang="zh-CN" altLang="en-US">
            <a:latin typeface="SimHei" panose="02010609060101010101" pitchFamily="49" charset="-122"/>
            <a:ea typeface="SimHei" panose="02010609060101010101" pitchFamily="49" charset="-122"/>
          </a:endParaRPr>
        </a:p>
      </dgm:t>
    </dgm:pt>
    <dgm:pt modelId="{04281161-CA51-4684-B233-2FCD0349E920}" cxnId="{A21BEE70-2155-415D-B5DF-32C4DBF34F15}" type="sibTrans">
      <dgm:prSet/>
      <dgm:spPr/>
      <dgm:t>
        <a:bodyPr/>
        <a:lstStyle/>
        <a:p>
          <a:endParaRPr lang="zh-CN" altLang="en-US">
            <a:latin typeface="SimHei" panose="02010609060101010101" pitchFamily="49" charset="-122"/>
            <a:ea typeface="SimHei" panose="02010609060101010101" pitchFamily="49" charset="-122"/>
          </a:endParaRPr>
        </a:p>
      </dgm:t>
    </dgm:pt>
    <dgm:pt modelId="{07BF22BF-38B8-4142-9044-A60987E726B9}">
      <dgm:prSet custT="1"/>
      <dgm:spPr/>
      <dgm:t>
        <a:bodyPr/>
        <a:lstStyle/>
        <a:p>
          <a:endParaRPr lang="en-US" altLang="zh-CN" sz="1600" dirty="0">
            <a:latin typeface="SimHei" panose="02010609060101010101" pitchFamily="49" charset="-122"/>
            <a:ea typeface="SimHei" panose="02010609060101010101" pitchFamily="49" charset="-122"/>
          </a:endParaRPr>
        </a:p>
      </dgm:t>
    </dgm:pt>
    <dgm:pt modelId="{D83D9330-6DF0-4A4B-A9E9-D8E3756F3517}" cxnId="{3C440F62-F7DE-4CE5-9119-FAAF28B36ADF}" type="parTrans">
      <dgm:prSet/>
      <dgm:spPr/>
      <dgm:t>
        <a:bodyPr/>
        <a:lstStyle/>
        <a:p>
          <a:endParaRPr lang="zh-CN" altLang="en-US">
            <a:latin typeface="SimHei" panose="02010609060101010101" pitchFamily="49" charset="-122"/>
            <a:ea typeface="SimHei" panose="02010609060101010101" pitchFamily="49" charset="-122"/>
          </a:endParaRPr>
        </a:p>
      </dgm:t>
    </dgm:pt>
    <dgm:pt modelId="{2BD0D0D9-644D-4C96-AADA-148F2B2C0F8A}" cxnId="{3C440F62-F7DE-4CE5-9119-FAAF28B36ADF}" type="sibTrans">
      <dgm:prSet/>
      <dgm:spPr/>
      <dgm:t>
        <a:bodyPr/>
        <a:lstStyle/>
        <a:p>
          <a:endParaRPr lang="zh-CN" altLang="en-US">
            <a:latin typeface="SimHei" panose="02010609060101010101" pitchFamily="49" charset="-122"/>
            <a:ea typeface="SimHei" panose="02010609060101010101" pitchFamily="49" charset="-122"/>
          </a:endParaRPr>
        </a:p>
      </dgm:t>
    </dgm:pt>
    <dgm:pt modelId="{A6397358-6624-4250-B2EB-43FEAC5B175E}" type="pres">
      <dgm:prSet presAssocID="{210E946E-92C5-40BB-8C6D-B8655A4234AF}" presName="linear" presStyleCnt="0">
        <dgm:presLayoutVars>
          <dgm:dir/>
          <dgm:animLvl val="lvl"/>
          <dgm:resizeHandles val="exact"/>
        </dgm:presLayoutVars>
      </dgm:prSet>
      <dgm:spPr/>
    </dgm:pt>
    <dgm:pt modelId="{F4A36168-09F6-4ED5-9893-BA0B8E0A071D}" type="pres">
      <dgm:prSet presAssocID="{8A4DDBD9-C11D-4D5C-82F7-15814A99DCA4}" presName="parentLin" presStyleCnt="0"/>
      <dgm:spPr/>
    </dgm:pt>
    <dgm:pt modelId="{B56E0276-FBD9-4A69-8979-D232F5079AD4}" type="pres">
      <dgm:prSet presAssocID="{8A4DDBD9-C11D-4D5C-82F7-15814A99DCA4}" presName="parentLeftMargin" presStyleLbl="node1" presStyleIdx="0" presStyleCnt="3"/>
      <dgm:spPr/>
    </dgm:pt>
    <dgm:pt modelId="{CE935296-D3B9-4451-89C5-E1CE6E99E863}" type="pres">
      <dgm:prSet presAssocID="{8A4DDBD9-C11D-4D5C-82F7-15814A99DCA4}" presName="parentText" presStyleLbl="node1" presStyleIdx="0" presStyleCnt="3">
        <dgm:presLayoutVars>
          <dgm:chMax val="0"/>
          <dgm:bulletEnabled val="1"/>
        </dgm:presLayoutVars>
      </dgm:prSet>
      <dgm:spPr/>
    </dgm:pt>
    <dgm:pt modelId="{DF0DEF9D-E782-475B-B9CD-4432F9FF4E38}" type="pres">
      <dgm:prSet presAssocID="{8A4DDBD9-C11D-4D5C-82F7-15814A99DCA4}" presName="negativeSpace" presStyleCnt="0"/>
      <dgm:spPr/>
    </dgm:pt>
    <dgm:pt modelId="{637B8657-17AF-432F-BB1A-22E8D23E95C1}" type="pres">
      <dgm:prSet presAssocID="{8A4DDBD9-C11D-4D5C-82F7-15814A99DCA4}" presName="childText" presStyleLbl="conFgAcc1" presStyleIdx="0" presStyleCnt="3">
        <dgm:presLayoutVars>
          <dgm:bulletEnabled val="1"/>
        </dgm:presLayoutVars>
      </dgm:prSet>
      <dgm:spPr/>
    </dgm:pt>
    <dgm:pt modelId="{2A149797-0854-4AEE-AB74-E354CABDB266}" type="pres">
      <dgm:prSet presAssocID="{CAA790FD-BFE0-4BC3-888E-014070065E16}" presName="spaceBetweenRectangles" presStyleCnt="0"/>
      <dgm:spPr/>
    </dgm:pt>
    <dgm:pt modelId="{1A9ACB15-4C0C-4C88-9C58-CF047D19F830}" type="pres">
      <dgm:prSet presAssocID="{659D2E8C-B2C8-462D-BD1D-CFDF985269BE}" presName="parentLin" presStyleCnt="0"/>
      <dgm:spPr/>
    </dgm:pt>
    <dgm:pt modelId="{3C79DC32-293C-49C4-B5B9-EAB31E7CAA74}" type="pres">
      <dgm:prSet presAssocID="{659D2E8C-B2C8-462D-BD1D-CFDF985269BE}" presName="parentLeftMargin" presStyleLbl="node1" presStyleIdx="0" presStyleCnt="3"/>
      <dgm:spPr/>
    </dgm:pt>
    <dgm:pt modelId="{2FCC30D5-3D24-4017-BA88-DA07B0A8CCD2}" type="pres">
      <dgm:prSet presAssocID="{659D2E8C-B2C8-462D-BD1D-CFDF985269BE}" presName="parentText" presStyleLbl="node1" presStyleIdx="1" presStyleCnt="3">
        <dgm:presLayoutVars>
          <dgm:chMax val="0"/>
          <dgm:bulletEnabled val="1"/>
        </dgm:presLayoutVars>
      </dgm:prSet>
      <dgm:spPr/>
    </dgm:pt>
    <dgm:pt modelId="{486E2FCC-3F1F-4C90-BDE6-6F7320CA5E35}" type="pres">
      <dgm:prSet presAssocID="{659D2E8C-B2C8-462D-BD1D-CFDF985269BE}" presName="negativeSpace" presStyleCnt="0"/>
      <dgm:spPr/>
    </dgm:pt>
    <dgm:pt modelId="{FA79D9A4-8B53-4C2B-BF32-520E3FD400AA}" type="pres">
      <dgm:prSet presAssocID="{659D2E8C-B2C8-462D-BD1D-CFDF985269BE}" presName="childText" presStyleLbl="conFgAcc1" presStyleIdx="1" presStyleCnt="3">
        <dgm:presLayoutVars>
          <dgm:bulletEnabled val="1"/>
        </dgm:presLayoutVars>
      </dgm:prSet>
      <dgm:spPr/>
    </dgm:pt>
    <dgm:pt modelId="{C7980035-1A22-4393-9C99-0F9E552F358B}" type="pres">
      <dgm:prSet presAssocID="{30CE88EB-3918-472A-9600-6B70550DEB63}" presName="spaceBetweenRectangles" presStyleCnt="0"/>
      <dgm:spPr/>
    </dgm:pt>
    <dgm:pt modelId="{9E65ADE6-9926-486D-A203-6684605B3D2F}" type="pres">
      <dgm:prSet presAssocID="{CE848C7F-E188-47BE-8F0A-415E053EEE77}" presName="parentLin" presStyleCnt="0"/>
      <dgm:spPr/>
    </dgm:pt>
    <dgm:pt modelId="{AAE6BAE8-86CC-4BC4-942A-13A8D6384FEE}" type="pres">
      <dgm:prSet presAssocID="{CE848C7F-E188-47BE-8F0A-415E053EEE77}" presName="parentLeftMargin" presStyleLbl="node1" presStyleIdx="1" presStyleCnt="3"/>
      <dgm:spPr/>
    </dgm:pt>
    <dgm:pt modelId="{35A77BBA-1094-4BFC-9BF8-2D26A0079CB6}" type="pres">
      <dgm:prSet presAssocID="{CE848C7F-E188-47BE-8F0A-415E053EEE77}" presName="parentText" presStyleLbl="node1" presStyleIdx="2" presStyleCnt="3">
        <dgm:presLayoutVars>
          <dgm:chMax val="0"/>
          <dgm:bulletEnabled val="1"/>
        </dgm:presLayoutVars>
      </dgm:prSet>
      <dgm:spPr/>
    </dgm:pt>
    <dgm:pt modelId="{3AC42C00-5F7F-4F21-84B4-E6F2DE5DA1EB}" type="pres">
      <dgm:prSet presAssocID="{CE848C7F-E188-47BE-8F0A-415E053EEE77}" presName="negativeSpace" presStyleCnt="0"/>
      <dgm:spPr/>
    </dgm:pt>
    <dgm:pt modelId="{4DC1359D-B5DE-43FB-9AC2-9396038C3F33}" type="pres">
      <dgm:prSet presAssocID="{CE848C7F-E188-47BE-8F0A-415E053EEE77}" presName="childText" presStyleLbl="conFgAcc1" presStyleIdx="2" presStyleCnt="3">
        <dgm:presLayoutVars>
          <dgm:bulletEnabled val="1"/>
        </dgm:presLayoutVars>
      </dgm:prSet>
      <dgm:spPr/>
    </dgm:pt>
  </dgm:ptLst>
  <dgm:cxnLst>
    <dgm:cxn modelId="{B155B325-D39E-4ADB-BB35-5700C62CE9C7}" srcId="{210E946E-92C5-40BB-8C6D-B8655A4234AF}" destId="{659D2E8C-B2C8-462D-BD1D-CFDF985269BE}" srcOrd="1" destOrd="0" parTransId="{E90D2DB4-D617-45ED-A5D0-305FA95A0C06}" sibTransId="{30CE88EB-3918-472A-9600-6B70550DEB63}"/>
    <dgm:cxn modelId="{3955B63D-1AA8-0340-A7AD-ACDDB54215D9}" type="presOf" srcId="{659D2E8C-B2C8-462D-BD1D-CFDF985269BE}" destId="{3C79DC32-293C-49C4-B5B9-EAB31E7CAA74}" srcOrd="0" destOrd="0" presId="urn:microsoft.com/office/officeart/2005/8/layout/list1"/>
    <dgm:cxn modelId="{E2840E49-20EA-2641-B560-49B47FDE3F72}" type="presOf" srcId="{210E946E-92C5-40BB-8C6D-B8655A4234AF}" destId="{A6397358-6624-4250-B2EB-43FEAC5B175E}" srcOrd="0" destOrd="0" presId="urn:microsoft.com/office/officeart/2005/8/layout/list1"/>
    <dgm:cxn modelId="{2CD4065A-9C64-4940-8FEB-EA14711344F2}" type="presOf" srcId="{3F8C29A6-2553-42DC-92A2-C80F238E802E}" destId="{FA79D9A4-8B53-4C2B-BF32-520E3FD400AA}" srcOrd="0" destOrd="0" presId="urn:microsoft.com/office/officeart/2005/8/layout/list1"/>
    <dgm:cxn modelId="{3C440F62-F7DE-4CE5-9119-FAAF28B36ADF}" srcId="{CE848C7F-E188-47BE-8F0A-415E053EEE77}" destId="{07BF22BF-38B8-4142-9044-A60987E726B9}" srcOrd="0" destOrd="0" parTransId="{D83D9330-6DF0-4A4B-A9E9-D8E3756F3517}" sibTransId="{2BD0D0D9-644D-4C96-AADA-148F2B2C0F8A}"/>
    <dgm:cxn modelId="{A21BEE70-2155-415D-B5DF-32C4DBF34F15}" srcId="{210E946E-92C5-40BB-8C6D-B8655A4234AF}" destId="{CE848C7F-E188-47BE-8F0A-415E053EEE77}" srcOrd="2" destOrd="0" parTransId="{8BD8B768-0090-4418-AE4E-C48FA5D5B63F}" sibTransId="{04281161-CA51-4684-B233-2FCD0349E920}"/>
    <dgm:cxn modelId="{4838DB7A-F224-5044-98F8-29207C6307CC}" type="presOf" srcId="{CE848C7F-E188-47BE-8F0A-415E053EEE77}" destId="{35A77BBA-1094-4BFC-9BF8-2D26A0079CB6}" srcOrd="1" destOrd="0" presId="urn:microsoft.com/office/officeart/2005/8/layout/list1"/>
    <dgm:cxn modelId="{73394692-4F4D-4C1D-B386-599E3E3FB58B}" srcId="{659D2E8C-B2C8-462D-BD1D-CFDF985269BE}" destId="{3F8C29A6-2553-42DC-92A2-C80F238E802E}" srcOrd="0" destOrd="0" parTransId="{1F35B887-8BFD-43A7-8084-1BD091645BC8}" sibTransId="{9E6FBA1C-3FD5-4794-BE39-BF803B2339B3}"/>
    <dgm:cxn modelId="{0D0B32C6-8B13-BC44-858B-6C51FF2076A5}" type="presOf" srcId="{8A4DDBD9-C11D-4D5C-82F7-15814A99DCA4}" destId="{B56E0276-FBD9-4A69-8979-D232F5079AD4}" srcOrd="0" destOrd="0" presId="urn:microsoft.com/office/officeart/2005/8/layout/list1"/>
    <dgm:cxn modelId="{5B4D4FDA-A2A2-B849-8420-8B39CE84A906}" type="presOf" srcId="{659D2E8C-B2C8-462D-BD1D-CFDF985269BE}" destId="{2FCC30D5-3D24-4017-BA88-DA07B0A8CCD2}" srcOrd="1" destOrd="0" presId="urn:microsoft.com/office/officeart/2005/8/layout/list1"/>
    <dgm:cxn modelId="{66BA64DD-F851-4EC8-9A4A-752E3DF74564}" srcId="{8A4DDBD9-C11D-4D5C-82F7-15814A99DCA4}" destId="{40742545-8777-45AB-8527-CD7F843C8E17}" srcOrd="0" destOrd="0" parTransId="{58E18803-48C7-4789-A448-EF8D1F2710EF}" sibTransId="{57B30E84-071C-4F55-B4DE-D13826D2D32B}"/>
    <dgm:cxn modelId="{8A1009E6-7EF1-E441-AB74-57068C0B27FB}" type="presOf" srcId="{CE848C7F-E188-47BE-8F0A-415E053EEE77}" destId="{AAE6BAE8-86CC-4BC4-942A-13A8D6384FEE}" srcOrd="0" destOrd="0" presId="urn:microsoft.com/office/officeart/2005/8/layout/list1"/>
    <dgm:cxn modelId="{093B7AE6-47F3-B14C-9092-CB20F2D16DB3}" type="presOf" srcId="{8A4DDBD9-C11D-4D5C-82F7-15814A99DCA4}" destId="{CE935296-D3B9-4451-89C5-E1CE6E99E863}" srcOrd="1" destOrd="0" presId="urn:microsoft.com/office/officeart/2005/8/layout/list1"/>
    <dgm:cxn modelId="{C0F880ED-6CAE-0D4A-B61A-75C85AC45AAE}" type="presOf" srcId="{07BF22BF-38B8-4142-9044-A60987E726B9}" destId="{4DC1359D-B5DE-43FB-9AC2-9396038C3F33}" srcOrd="0" destOrd="0" presId="urn:microsoft.com/office/officeart/2005/8/layout/list1"/>
    <dgm:cxn modelId="{BDC2AAEF-4FD4-094B-9265-21366EF76B20}" type="presOf" srcId="{40742545-8777-45AB-8527-CD7F843C8E17}" destId="{637B8657-17AF-432F-BB1A-22E8D23E95C1}" srcOrd="0" destOrd="0" presId="urn:microsoft.com/office/officeart/2005/8/layout/list1"/>
    <dgm:cxn modelId="{D6047DF5-A8DD-4883-AB53-08B472D0F157}" srcId="{210E946E-92C5-40BB-8C6D-B8655A4234AF}" destId="{8A4DDBD9-C11D-4D5C-82F7-15814A99DCA4}" srcOrd="0" destOrd="0" parTransId="{F7C6F9D9-ECAB-4312-84CA-75024442A8A2}" sibTransId="{CAA790FD-BFE0-4BC3-888E-014070065E16}"/>
    <dgm:cxn modelId="{C4EE92BA-E316-7F43-8075-0DDC4414BD83}" type="presParOf" srcId="{A6397358-6624-4250-B2EB-43FEAC5B175E}" destId="{F4A36168-09F6-4ED5-9893-BA0B8E0A071D}" srcOrd="0" destOrd="0" presId="urn:microsoft.com/office/officeart/2005/8/layout/list1"/>
    <dgm:cxn modelId="{DF29AC31-EE62-034F-9D20-5D13291CBC91}" type="presParOf" srcId="{F4A36168-09F6-4ED5-9893-BA0B8E0A071D}" destId="{B56E0276-FBD9-4A69-8979-D232F5079AD4}" srcOrd="0" destOrd="0" presId="urn:microsoft.com/office/officeart/2005/8/layout/list1"/>
    <dgm:cxn modelId="{CDFA65B0-5008-CD45-954F-E2F77184266F}" type="presParOf" srcId="{F4A36168-09F6-4ED5-9893-BA0B8E0A071D}" destId="{CE935296-D3B9-4451-89C5-E1CE6E99E863}" srcOrd="1" destOrd="0" presId="urn:microsoft.com/office/officeart/2005/8/layout/list1"/>
    <dgm:cxn modelId="{2A4BAF64-7174-2A49-A52B-B00C8F21362F}" type="presParOf" srcId="{A6397358-6624-4250-B2EB-43FEAC5B175E}" destId="{DF0DEF9D-E782-475B-B9CD-4432F9FF4E38}" srcOrd="1" destOrd="0" presId="urn:microsoft.com/office/officeart/2005/8/layout/list1"/>
    <dgm:cxn modelId="{8D163ED9-7194-E443-B0BA-8D2E98ED5B6A}" type="presParOf" srcId="{A6397358-6624-4250-B2EB-43FEAC5B175E}" destId="{637B8657-17AF-432F-BB1A-22E8D23E95C1}" srcOrd="2" destOrd="0" presId="urn:microsoft.com/office/officeart/2005/8/layout/list1"/>
    <dgm:cxn modelId="{520E8E03-BA7F-6049-A8E2-528FC8864ABE}" type="presParOf" srcId="{A6397358-6624-4250-B2EB-43FEAC5B175E}" destId="{2A149797-0854-4AEE-AB74-E354CABDB266}" srcOrd="3" destOrd="0" presId="urn:microsoft.com/office/officeart/2005/8/layout/list1"/>
    <dgm:cxn modelId="{7C8ADEC6-285D-F44C-8501-159538996E69}" type="presParOf" srcId="{A6397358-6624-4250-B2EB-43FEAC5B175E}" destId="{1A9ACB15-4C0C-4C88-9C58-CF047D19F830}" srcOrd="4" destOrd="0" presId="urn:microsoft.com/office/officeart/2005/8/layout/list1"/>
    <dgm:cxn modelId="{A05E3582-6BCB-5B4C-8000-47466EB78F28}" type="presParOf" srcId="{1A9ACB15-4C0C-4C88-9C58-CF047D19F830}" destId="{3C79DC32-293C-49C4-B5B9-EAB31E7CAA74}" srcOrd="0" destOrd="0" presId="urn:microsoft.com/office/officeart/2005/8/layout/list1"/>
    <dgm:cxn modelId="{91C0A85D-918F-554A-B146-939D4F095EEB}" type="presParOf" srcId="{1A9ACB15-4C0C-4C88-9C58-CF047D19F830}" destId="{2FCC30D5-3D24-4017-BA88-DA07B0A8CCD2}" srcOrd="1" destOrd="0" presId="urn:microsoft.com/office/officeart/2005/8/layout/list1"/>
    <dgm:cxn modelId="{4EE05972-5E18-5645-9DDC-39341AEE4EE2}" type="presParOf" srcId="{A6397358-6624-4250-B2EB-43FEAC5B175E}" destId="{486E2FCC-3F1F-4C90-BDE6-6F7320CA5E35}" srcOrd="5" destOrd="0" presId="urn:microsoft.com/office/officeart/2005/8/layout/list1"/>
    <dgm:cxn modelId="{0946AA8F-C904-E04C-A159-C64D86962EE5}" type="presParOf" srcId="{A6397358-6624-4250-B2EB-43FEAC5B175E}" destId="{FA79D9A4-8B53-4C2B-BF32-520E3FD400AA}" srcOrd="6" destOrd="0" presId="urn:microsoft.com/office/officeart/2005/8/layout/list1"/>
    <dgm:cxn modelId="{58AF758E-B486-F849-BE82-9300F03F61A5}" type="presParOf" srcId="{A6397358-6624-4250-B2EB-43FEAC5B175E}" destId="{C7980035-1A22-4393-9C99-0F9E552F358B}" srcOrd="7" destOrd="0" presId="urn:microsoft.com/office/officeart/2005/8/layout/list1"/>
    <dgm:cxn modelId="{D611FB54-AD91-F343-B32E-852780426C9C}" type="presParOf" srcId="{A6397358-6624-4250-B2EB-43FEAC5B175E}" destId="{9E65ADE6-9926-486D-A203-6684605B3D2F}" srcOrd="8" destOrd="0" presId="urn:microsoft.com/office/officeart/2005/8/layout/list1"/>
    <dgm:cxn modelId="{A707E5E7-0FC4-5F4B-9652-461F8EEF02CC}" type="presParOf" srcId="{9E65ADE6-9926-486D-A203-6684605B3D2F}" destId="{AAE6BAE8-86CC-4BC4-942A-13A8D6384FEE}" srcOrd="0" destOrd="0" presId="urn:microsoft.com/office/officeart/2005/8/layout/list1"/>
    <dgm:cxn modelId="{83B68C28-A916-6246-9CD8-B4C0F2D56431}" type="presParOf" srcId="{9E65ADE6-9926-486D-A203-6684605B3D2F}" destId="{35A77BBA-1094-4BFC-9BF8-2D26A0079CB6}" srcOrd="1" destOrd="0" presId="urn:microsoft.com/office/officeart/2005/8/layout/list1"/>
    <dgm:cxn modelId="{24205C6F-D651-CF40-9EB4-022FCA27B592}" type="presParOf" srcId="{A6397358-6624-4250-B2EB-43FEAC5B175E}" destId="{3AC42C00-5F7F-4F21-84B4-E6F2DE5DA1EB}" srcOrd="9" destOrd="0" presId="urn:microsoft.com/office/officeart/2005/8/layout/list1"/>
    <dgm:cxn modelId="{9109E2B2-D8C4-3D45-8811-184D7E5AAB04}" type="presParOf" srcId="{A6397358-6624-4250-B2EB-43FEAC5B175E}" destId="{4DC1359D-B5DE-43FB-9AC2-9396038C3F33}"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B8657-17AF-432F-BB1A-22E8D23E95C1}">
      <dsp:nvSpPr>
        <dsp:cNvPr id="0" name=""/>
        <dsp:cNvSpPr/>
      </dsp:nvSpPr>
      <dsp:spPr>
        <a:xfrm>
          <a:off x="0" y="548531"/>
          <a:ext cx="7416824" cy="856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5628" tIns="708152" rIns="575628" bIns="113792" numCol="1" spcCol="1270" anchor="t" anchorCtr="0">
          <a:noAutofit/>
        </a:bodyPr>
        <a:lstStyle/>
        <a:p>
          <a:pPr marL="171450" lvl="1" indent="-171450" algn="l" defTabSz="711200">
            <a:lnSpc>
              <a:spcPct val="90000"/>
            </a:lnSpc>
            <a:spcBef>
              <a:spcPct val="0"/>
            </a:spcBef>
            <a:spcAft>
              <a:spcPct val="15000"/>
            </a:spcAft>
            <a:buChar char="•"/>
          </a:pPr>
          <a:endParaRPr lang="en-US" altLang="zh-CN" sz="1600" kern="1200" dirty="0">
            <a:latin typeface="黑体" pitchFamily="49" charset="-122"/>
            <a:ea typeface="黑体" pitchFamily="49" charset="-122"/>
          </a:endParaRPr>
        </a:p>
      </dsp:txBody>
      <dsp:txXfrm>
        <a:off x="0" y="548531"/>
        <a:ext cx="7416824" cy="856800"/>
      </dsp:txXfrm>
    </dsp:sp>
    <dsp:sp modelId="{CE935296-D3B9-4451-89C5-E1CE6E99E863}">
      <dsp:nvSpPr>
        <dsp:cNvPr id="0" name=""/>
        <dsp:cNvSpPr/>
      </dsp:nvSpPr>
      <dsp:spPr>
        <a:xfrm>
          <a:off x="370841" y="46691"/>
          <a:ext cx="5191776" cy="10036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237" tIns="0" rIns="196237" bIns="0" numCol="1" spcCol="1270" anchor="ctr" anchorCtr="0">
          <a:noAutofit/>
        </a:bodyPr>
        <a:lstStyle/>
        <a:p>
          <a:pPr marL="0" lvl="0" indent="0" algn="l" defTabSz="711200">
            <a:lnSpc>
              <a:spcPct val="90000"/>
            </a:lnSpc>
            <a:spcBef>
              <a:spcPct val="0"/>
            </a:spcBef>
            <a:spcAft>
              <a:spcPct val="35000"/>
            </a:spcAft>
            <a:buNone/>
          </a:pPr>
          <a:r>
            <a:rPr lang="zh-CN" altLang="en-US" sz="1600" kern="1200" dirty="0">
              <a:latin typeface="黑体" pitchFamily="49" charset="-122"/>
              <a:ea typeface="黑体" pitchFamily="49" charset="-122"/>
            </a:rPr>
            <a:t>课堂表现（</a:t>
          </a:r>
          <a:r>
            <a:rPr lang="en-US" altLang="zh-CN" sz="1600" kern="1200" dirty="0">
              <a:latin typeface="黑体" pitchFamily="49" charset="-122"/>
              <a:ea typeface="黑体" pitchFamily="49" charset="-122"/>
            </a:rPr>
            <a:t>10%</a:t>
          </a:r>
          <a:r>
            <a:rPr lang="zh-CN" altLang="en-US" sz="1600" kern="1200" dirty="0">
              <a:latin typeface="黑体" pitchFamily="49" charset="-122"/>
              <a:ea typeface="黑体" pitchFamily="49" charset="-122"/>
            </a:rPr>
            <a:t>）</a:t>
          </a:r>
        </a:p>
      </dsp:txBody>
      <dsp:txXfrm>
        <a:off x="419837" y="95687"/>
        <a:ext cx="5093784" cy="905688"/>
      </dsp:txXfrm>
    </dsp:sp>
    <dsp:sp modelId="{FA79D9A4-8B53-4C2B-BF32-520E3FD400AA}">
      <dsp:nvSpPr>
        <dsp:cNvPr id="0" name=""/>
        <dsp:cNvSpPr/>
      </dsp:nvSpPr>
      <dsp:spPr>
        <a:xfrm>
          <a:off x="0" y="2090772"/>
          <a:ext cx="7416824" cy="856800"/>
        </a:xfrm>
        <a:prstGeom prst="rect">
          <a:avLst/>
        </a:prstGeom>
        <a:solidFill>
          <a:schemeClr val="lt1">
            <a:alpha val="90000"/>
            <a:hueOff val="0"/>
            <a:satOff val="0"/>
            <a:lumOff val="0"/>
            <a:alphaOff val="0"/>
          </a:schemeClr>
        </a:solidFill>
        <a:ln w="25400" cap="flat" cmpd="sng" algn="ctr">
          <a:solidFill>
            <a:schemeClr val="accent3">
              <a:hueOff val="0"/>
              <a:satOff val="0"/>
              <a:lumOff val="-5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5628" tIns="708152" rIns="575628" bIns="113792" numCol="1" spcCol="1270" anchor="t" anchorCtr="0">
          <a:noAutofit/>
        </a:bodyPr>
        <a:lstStyle/>
        <a:p>
          <a:pPr marL="171450" lvl="1" indent="-171450" algn="l" defTabSz="711200">
            <a:lnSpc>
              <a:spcPct val="90000"/>
            </a:lnSpc>
            <a:spcBef>
              <a:spcPct val="0"/>
            </a:spcBef>
            <a:spcAft>
              <a:spcPct val="15000"/>
            </a:spcAft>
            <a:buChar char="•"/>
          </a:pPr>
          <a:endParaRPr lang="en-US" altLang="zh-CN" sz="1600" kern="1200" dirty="0">
            <a:latin typeface="黑体" pitchFamily="49" charset="-122"/>
            <a:ea typeface="黑体" pitchFamily="49" charset="-122"/>
          </a:endParaRPr>
        </a:p>
      </dsp:txBody>
      <dsp:txXfrm>
        <a:off x="0" y="2090772"/>
        <a:ext cx="7416824" cy="856800"/>
      </dsp:txXfrm>
    </dsp:sp>
    <dsp:sp modelId="{2FCC30D5-3D24-4017-BA88-DA07B0A8CCD2}">
      <dsp:nvSpPr>
        <dsp:cNvPr id="0" name=""/>
        <dsp:cNvSpPr/>
      </dsp:nvSpPr>
      <dsp:spPr>
        <a:xfrm>
          <a:off x="370841" y="1588932"/>
          <a:ext cx="5191776" cy="1003680"/>
        </a:xfrm>
        <a:prstGeom prst="roundRect">
          <a:avLst/>
        </a:prstGeom>
        <a:solidFill>
          <a:schemeClr val="accent3">
            <a:hueOff val="0"/>
            <a:satOff val="0"/>
            <a:lumOff val="-5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237" tIns="0" rIns="196237" bIns="0" numCol="1" spcCol="1270" anchor="ctr" anchorCtr="0">
          <a:noAutofit/>
        </a:bodyPr>
        <a:lstStyle/>
        <a:p>
          <a:pPr marL="0" lvl="0" indent="0" algn="l" defTabSz="711200">
            <a:lnSpc>
              <a:spcPct val="90000"/>
            </a:lnSpc>
            <a:spcBef>
              <a:spcPct val="0"/>
            </a:spcBef>
            <a:spcAft>
              <a:spcPct val="35000"/>
            </a:spcAft>
            <a:buNone/>
          </a:pPr>
          <a:r>
            <a:rPr lang="zh-CN" altLang="en-US" sz="1600" kern="1200" dirty="0">
              <a:latin typeface="黑体" pitchFamily="49" charset="-122"/>
              <a:ea typeface="黑体" pitchFamily="49" charset="-122"/>
            </a:rPr>
            <a:t>个人作业</a:t>
          </a:r>
          <a:r>
            <a:rPr lang="en-US" altLang="zh-CN" sz="1600" kern="1200" dirty="0">
              <a:latin typeface="黑体" pitchFamily="49" charset="-122"/>
              <a:ea typeface="黑体" pitchFamily="49" charset="-122"/>
            </a:rPr>
            <a:t> +</a:t>
          </a:r>
          <a:r>
            <a:rPr lang="zh-CN" altLang="en-US" sz="1600" kern="1200" dirty="0">
              <a:latin typeface="黑体" pitchFamily="49" charset="-122"/>
              <a:ea typeface="黑体" pitchFamily="49" charset="-122"/>
            </a:rPr>
            <a:t> 考勤（</a:t>
          </a:r>
          <a:r>
            <a:rPr lang="en-GB" altLang="zh-CN" sz="1600" kern="1200" dirty="0">
              <a:latin typeface="黑体" pitchFamily="49" charset="-122"/>
              <a:ea typeface="黑体" pitchFamily="49" charset="-122"/>
            </a:rPr>
            <a:t>3</a:t>
          </a:r>
          <a:r>
            <a:rPr lang="en-US" altLang="zh-CN" sz="1600" kern="1200" dirty="0">
              <a:latin typeface="黑体" pitchFamily="49" charset="-122"/>
              <a:ea typeface="黑体" pitchFamily="49" charset="-122"/>
            </a:rPr>
            <a:t>0%</a:t>
          </a:r>
          <a:r>
            <a:rPr lang="zh-CN" altLang="en-US" sz="1600" kern="1200" dirty="0">
              <a:latin typeface="黑体" pitchFamily="49" charset="-122"/>
              <a:ea typeface="黑体" pitchFamily="49" charset="-122"/>
            </a:rPr>
            <a:t>）</a:t>
          </a:r>
          <a:endParaRPr lang="en-US" altLang="zh-CN" sz="1600" kern="1200" dirty="0">
            <a:latin typeface="黑体" pitchFamily="49" charset="-122"/>
            <a:ea typeface="黑体" pitchFamily="49" charset="-122"/>
          </a:endParaRPr>
        </a:p>
      </dsp:txBody>
      <dsp:txXfrm>
        <a:off x="419837" y="1637928"/>
        <a:ext cx="5093784" cy="905688"/>
      </dsp:txXfrm>
    </dsp:sp>
    <dsp:sp modelId="{4DC1359D-B5DE-43FB-9AC2-9396038C3F33}">
      <dsp:nvSpPr>
        <dsp:cNvPr id="0" name=""/>
        <dsp:cNvSpPr/>
      </dsp:nvSpPr>
      <dsp:spPr>
        <a:xfrm>
          <a:off x="0" y="3633012"/>
          <a:ext cx="7416824" cy="856800"/>
        </a:xfrm>
        <a:prstGeom prst="rect">
          <a:avLst/>
        </a:prstGeom>
        <a:solidFill>
          <a:schemeClr val="lt1">
            <a:alpha val="90000"/>
            <a:hueOff val="0"/>
            <a:satOff val="0"/>
            <a:lumOff val="0"/>
            <a:alphaOff val="0"/>
          </a:schemeClr>
        </a:solidFill>
        <a:ln w="25400" cap="flat" cmpd="sng" algn="ctr">
          <a:solidFill>
            <a:schemeClr val="accent3">
              <a:hueOff val="0"/>
              <a:satOff val="0"/>
              <a:lumOff val="-10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5628" tIns="708152" rIns="575628" bIns="113792" numCol="1" spcCol="1270" anchor="t" anchorCtr="0">
          <a:noAutofit/>
        </a:bodyPr>
        <a:lstStyle/>
        <a:p>
          <a:pPr marL="171450" lvl="1" indent="-171450" algn="l" defTabSz="711200">
            <a:lnSpc>
              <a:spcPct val="90000"/>
            </a:lnSpc>
            <a:spcBef>
              <a:spcPct val="0"/>
            </a:spcBef>
            <a:spcAft>
              <a:spcPct val="15000"/>
            </a:spcAft>
            <a:buChar char="•"/>
          </a:pPr>
          <a:endParaRPr lang="en-US" altLang="zh-CN" sz="1600" kern="1200" dirty="0">
            <a:latin typeface="黑体" pitchFamily="49" charset="-122"/>
            <a:ea typeface="黑体" pitchFamily="49" charset="-122"/>
          </a:endParaRPr>
        </a:p>
      </dsp:txBody>
      <dsp:txXfrm>
        <a:off x="0" y="3633012"/>
        <a:ext cx="7416824" cy="856800"/>
      </dsp:txXfrm>
    </dsp:sp>
    <dsp:sp modelId="{35A77BBA-1094-4BFC-9BF8-2D26A0079CB6}">
      <dsp:nvSpPr>
        <dsp:cNvPr id="0" name=""/>
        <dsp:cNvSpPr/>
      </dsp:nvSpPr>
      <dsp:spPr>
        <a:xfrm>
          <a:off x="370841" y="3131171"/>
          <a:ext cx="5191776" cy="1003680"/>
        </a:xfrm>
        <a:prstGeom prst="roundRect">
          <a:avLst/>
        </a:prstGeom>
        <a:solidFill>
          <a:schemeClr val="accent3">
            <a:hueOff val="0"/>
            <a:satOff val="0"/>
            <a:lumOff val="-10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237" tIns="0" rIns="196237" bIns="0" numCol="1" spcCol="1270" anchor="ctr" anchorCtr="0">
          <a:noAutofit/>
        </a:bodyPr>
        <a:lstStyle/>
        <a:p>
          <a:pPr marL="0" lvl="0" indent="0" algn="l" defTabSz="711200">
            <a:lnSpc>
              <a:spcPct val="90000"/>
            </a:lnSpc>
            <a:spcBef>
              <a:spcPct val="0"/>
            </a:spcBef>
            <a:spcAft>
              <a:spcPct val="35000"/>
            </a:spcAft>
            <a:buNone/>
          </a:pPr>
          <a:r>
            <a:rPr lang="zh-CN" altLang="en-US" sz="1600" kern="1200" dirty="0">
              <a:latin typeface="黑体" pitchFamily="49" charset="-122"/>
              <a:ea typeface="黑体" pitchFamily="49" charset="-122"/>
            </a:rPr>
            <a:t>项目设计（</a:t>
          </a:r>
          <a:r>
            <a:rPr lang="en-GB" altLang="zh-CN" sz="1600" kern="1200" dirty="0">
              <a:latin typeface="黑体" pitchFamily="49" charset="-122"/>
              <a:ea typeface="黑体" pitchFamily="49" charset="-122"/>
            </a:rPr>
            <a:t>7</a:t>
          </a:r>
          <a:r>
            <a:rPr lang="en-US" altLang="zh-CN" sz="1600" kern="1200" dirty="0">
              <a:latin typeface="黑体" pitchFamily="49" charset="-122"/>
              <a:ea typeface="黑体" pitchFamily="49" charset="-122"/>
            </a:rPr>
            <a:t>0%</a:t>
          </a:r>
          <a:r>
            <a:rPr lang="zh-CN" altLang="en-US" sz="1600" kern="1200" dirty="0">
              <a:latin typeface="黑体" pitchFamily="49" charset="-122"/>
              <a:ea typeface="黑体" pitchFamily="49" charset="-122"/>
            </a:rPr>
            <a:t>）</a:t>
          </a:r>
          <a:endParaRPr lang="en-US" altLang="zh-CN" sz="1600" kern="1200" dirty="0">
            <a:latin typeface="黑体" pitchFamily="49" charset="-122"/>
            <a:ea typeface="黑体" pitchFamily="49" charset="-122"/>
          </a:endParaRPr>
        </a:p>
      </dsp:txBody>
      <dsp:txXfrm>
        <a:off x="419837" y="3180167"/>
        <a:ext cx="5093784" cy="90568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spcBef>
                <a:spcPct val="0"/>
              </a:spcBef>
              <a:buFontTx/>
              <a:buNone/>
              <a:defRPr sz="1200">
                <a:latin typeface="Arial" panose="020B0604020202090204" pitchFamily="34" charset="0"/>
              </a:defRPr>
            </a:lvl1pPr>
          </a:lstStyle>
          <a:p>
            <a:pPr>
              <a:defRPr/>
            </a:pPr>
            <a:endParaRPr lang="en-US" altLang="zh-CN"/>
          </a:p>
        </p:txBody>
      </p:sp>
      <p:sp>
        <p:nvSpPr>
          <p:cNvPr id="12288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200">
                <a:latin typeface="Arial" panose="020B0604020202090204" pitchFamily="34" charset="0"/>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2288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2288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spcBef>
                <a:spcPct val="0"/>
              </a:spcBef>
              <a:buFontTx/>
              <a:buNone/>
              <a:defRPr sz="1200">
                <a:latin typeface="Arial" panose="020B0604020202090204" pitchFamily="34" charset="0"/>
              </a:defRPr>
            </a:lvl1pPr>
          </a:lstStyle>
          <a:p>
            <a:pPr>
              <a:defRPr/>
            </a:pPr>
            <a:endParaRPr lang="en-US" altLang="zh-CN"/>
          </a:p>
        </p:txBody>
      </p:sp>
      <p:sp>
        <p:nvSpPr>
          <p:cNvPr id="12288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FontTx/>
              <a:buNone/>
              <a:defRPr sz="1200">
                <a:latin typeface="Arial" panose="020B0604020202090204" pitchFamily="34" charset="0"/>
              </a:defRPr>
            </a:lvl1pPr>
          </a:lstStyle>
          <a:p>
            <a:pPr>
              <a:defRPr/>
            </a:pPr>
            <a:fld id="{F66604A4-7987-4D58-B201-E6F4A8866683}"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90204" pitchFamily="34" charset="0"/>
        <a:ea typeface="SimSun"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90204" pitchFamily="34" charset="0"/>
        <a:ea typeface="SimSun"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90204" pitchFamily="34" charset="0"/>
        <a:ea typeface="SimSun"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90204" pitchFamily="34" charset="0"/>
        <a:ea typeface="SimSun"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90204" pitchFamily="34" charset="0"/>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9" Type="http://schemas.openxmlformats.org/officeDocument/2006/relationships/hyperlink" Target="http://baike.baidu.com/view/159616.htm" TargetMode="External"/><Relationship Id="rId8" Type="http://schemas.openxmlformats.org/officeDocument/2006/relationships/hyperlink" Target="http://baike.baidu.com/view/330120.htm" TargetMode="External"/><Relationship Id="rId7" Type="http://schemas.openxmlformats.org/officeDocument/2006/relationships/hyperlink" Target="http://baike.baidu.com/view/7886.htm" TargetMode="External"/><Relationship Id="rId6" Type="http://schemas.openxmlformats.org/officeDocument/2006/relationships/hyperlink" Target="http://msdn.microsoft.com/zh-cn/library/cc294722(v=expression.40).aspx" TargetMode="External"/><Relationship Id="rId5" Type="http://schemas.openxmlformats.org/officeDocument/2006/relationships/hyperlink" Target="http://go.microsoft.com/fwlink/?LinkId=195228" TargetMode="External"/><Relationship Id="rId4" Type="http://schemas.openxmlformats.org/officeDocument/2006/relationships/hyperlink" Target="http://msdn.microsoft.com/zh-cn/library/cc295243(v=expression.40).aspx" TargetMode="External"/><Relationship Id="rId3" Type="http://schemas.openxmlformats.org/officeDocument/2006/relationships/hyperlink" Target="http://msdn.microsoft.com/zh-cn/library/cc295302(v=expression.40).aspx"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2.xml.rels><?xml version="1.0" encoding="UTF-8" standalone="yes"?>
<Relationships xmlns="http://schemas.openxmlformats.org/package/2006/relationships"><Relationship Id="rId5" Type="http://schemas.openxmlformats.org/officeDocument/2006/relationships/hyperlink" Target="http://baike.baidu.com/albums/2862941/2862941.html#0$ae10eddeeb85926594ee3718" TargetMode="External"/><Relationship Id="rId4" Type="http://schemas.openxmlformats.org/officeDocument/2006/relationships/hyperlink" Target="http://baike.baidu.com/albums/2862941/2862941.html#0$8bc3a7019b97e832738da51e" TargetMode="External"/><Relationship Id="rId3" Type="http://schemas.openxmlformats.org/officeDocument/2006/relationships/hyperlink" Target="http://baike.baidu.com/view/2862941.htm"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4" Type="http://schemas.openxmlformats.org/officeDocument/2006/relationships/hyperlink" Target="http://baike.baidu.com/view/7718.htm" TargetMode="External"/><Relationship Id="rId3" Type="http://schemas.openxmlformats.org/officeDocument/2006/relationships/hyperlink" Target="http://baike.baidu.com/albums/1790657/1790657.html#0$b7bc4c66d788c83eab184c9d" TargetMode="Externa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ln>
        </p:spPr>
      </p:sp>
      <p:sp>
        <p:nvSpPr>
          <p:cNvPr id="5734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5530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E3BF1351-FCE8-46B5-B414-C40B00F97C7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ln>
        </p:spPr>
      </p:sp>
      <p:sp>
        <p:nvSpPr>
          <p:cNvPr id="65539"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a:t>Name: ithov.com</a:t>
            </a:r>
            <a:endParaRPr lang="en-US" altLang="zh-CN"/>
          </a:p>
          <a:p>
            <a:pPr eaLnBrk="1" hangingPunct="1">
              <a:spcBef>
                <a:spcPct val="0"/>
              </a:spcBef>
            </a:pPr>
            <a:r>
              <a:rPr lang="en-US" altLang="zh-CN"/>
              <a:t>Serial: KVD11Q-995TW4-GBW8A8-QHYK6C-5V6DFH-M8XZAB-F9QB4P</a:t>
            </a:r>
            <a:endParaRPr lang="en-US" altLang="zh-CN"/>
          </a:p>
          <a:p>
            <a:pPr eaLnBrk="1" hangingPunct="1">
              <a:spcBef>
                <a:spcPct val="0"/>
              </a:spcBef>
            </a:pPr>
            <a:endParaRPr lang="en-US" altLang="zh-CN"/>
          </a:p>
          <a:p>
            <a:pPr eaLnBrk="1" hangingPunct="1">
              <a:spcBef>
                <a:spcPct val="0"/>
              </a:spcBef>
            </a:pPr>
            <a:endParaRPr lang="zh-CN" altLang="en-US"/>
          </a:p>
        </p:txBody>
      </p:sp>
      <p:sp>
        <p:nvSpPr>
          <p:cNvPr id="6349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B5FED31-CFCE-4A19-925D-119F0A963EA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ln>
        </p:spPr>
      </p:sp>
      <p:sp>
        <p:nvSpPr>
          <p:cNvPr id="66563" name="备注占位符 2"/>
          <p:cNvSpPr>
            <a:spLocks noGrp="1"/>
          </p:cNvSpPr>
          <p:nvPr>
            <p:ph type="body" idx="1"/>
          </p:nvPr>
        </p:nvSpPr>
        <p:spPr bwMode="auto">
          <a:noFill/>
        </p:spPr>
        <p:txBody>
          <a:bodyPr wrap="square" numCol="1" anchor="t" anchorCtr="0" compatLnSpc="1"/>
          <a:lstStyle/>
          <a:p>
            <a:r>
              <a:rPr lang="en-US" altLang="zh-CN" b="1"/>
              <a:t>Expression Blend </a:t>
            </a:r>
            <a:r>
              <a:rPr lang="zh-CN" altLang="en-US" b="1"/>
              <a:t>的工作原理</a:t>
            </a:r>
            <a:endParaRPr lang="zh-CN" altLang="en-US" b="1"/>
          </a:p>
          <a:p>
            <a:r>
              <a:rPr lang="zh-CN" altLang="en-US"/>
              <a:t>在 </a:t>
            </a:r>
            <a:r>
              <a:rPr lang="en-US" altLang="zh-CN"/>
              <a:t>Expression Blend </a:t>
            </a:r>
            <a:r>
              <a:rPr lang="zh-CN" altLang="en-US"/>
              <a:t>中，您可以在美工板上绘制形状、路径和控件，然后修改其外观和行为，从而直观地设计应用程序。您可以导入图像、视频和声音。在基于 </a:t>
            </a:r>
            <a:r>
              <a:rPr lang="en-US" altLang="zh-CN"/>
              <a:t>Windows </a:t>
            </a:r>
            <a:r>
              <a:rPr lang="zh-CN" altLang="en-US"/>
              <a:t>的应用程序中，还可以导入和更改三维对象。</a:t>
            </a:r>
            <a:endParaRPr lang="zh-CN" altLang="en-US"/>
          </a:p>
          <a:p>
            <a:r>
              <a:rPr lang="zh-CN" altLang="en-US"/>
              <a:t>您可以创建用于动态显示设计的可视元素或音频元素的情节提要，并可以选择在用户与应用程序进行交互时触发这些情节提要。在处理基于 </a:t>
            </a:r>
            <a:r>
              <a:rPr lang="en-US" altLang="zh-CN"/>
              <a:t>Windows </a:t>
            </a:r>
            <a:r>
              <a:rPr lang="zh-CN" altLang="en-US"/>
              <a:t>或 </a:t>
            </a:r>
            <a:r>
              <a:rPr lang="en-US" altLang="zh-CN"/>
              <a:t>Silverlight </a:t>
            </a:r>
            <a:r>
              <a:rPr lang="zh-CN" altLang="en-US"/>
              <a:t>的应用程序时，您可以重新设计已应用于基本控件的模板，使应用程序具有独特的外观和行为。</a:t>
            </a:r>
            <a:endParaRPr lang="zh-CN" altLang="en-US"/>
          </a:p>
          <a:p>
            <a:r>
              <a:rPr lang="zh-CN" altLang="en-US"/>
              <a:t>在处理应用程序时，您可以随时使用编程人员正在处理的代码隐藏文件或自定义控件文件来更新您的项目。在您使用 </a:t>
            </a:r>
            <a:r>
              <a:rPr lang="en-US" altLang="zh-CN"/>
              <a:t>Expression Blend </a:t>
            </a:r>
            <a:r>
              <a:rPr lang="zh-CN" altLang="en-US"/>
              <a:t>时，设计人员和编程人员可以同时处理同一项目，但不会妨碍对方。</a:t>
            </a:r>
            <a:endParaRPr lang="zh-CN" altLang="en-US"/>
          </a:p>
          <a:p>
            <a:r>
              <a:rPr lang="zh-CN" altLang="en-US" b="1"/>
              <a:t>与 </a:t>
            </a:r>
            <a:r>
              <a:rPr lang="en-US" altLang="zh-CN" b="1"/>
              <a:t>Expression Blend </a:t>
            </a:r>
            <a:r>
              <a:rPr lang="zh-CN" altLang="en-US" b="1"/>
              <a:t>结合使用的其他应用程序</a:t>
            </a:r>
            <a:endParaRPr lang="zh-CN" altLang="en-US" b="1"/>
          </a:p>
          <a:p>
            <a:r>
              <a:rPr lang="zh-CN" altLang="en-US"/>
              <a:t>您可以将 </a:t>
            </a:r>
            <a:r>
              <a:rPr lang="en-US" altLang="zh-CN"/>
              <a:t>Microsoft Expression Design </a:t>
            </a:r>
            <a:r>
              <a:rPr lang="zh-CN" altLang="en-US"/>
              <a:t>生成的图形和可扩展应用程序标记语言 </a:t>
            </a:r>
            <a:r>
              <a:rPr lang="en-US" altLang="zh-CN"/>
              <a:t>(XAML) </a:t>
            </a:r>
            <a:r>
              <a:rPr lang="zh-CN" altLang="en-US"/>
              <a:t>资源导入到 </a:t>
            </a:r>
            <a:r>
              <a:rPr lang="en-US" altLang="zh-CN"/>
              <a:t>Expression Blend </a:t>
            </a:r>
            <a:r>
              <a:rPr lang="zh-CN" altLang="en-US"/>
              <a:t>项目中。您还可以导入在 </a:t>
            </a:r>
            <a:r>
              <a:rPr lang="en-US" altLang="zh-CN"/>
              <a:t>Microsoft Expression Encoder </a:t>
            </a:r>
            <a:r>
              <a:rPr lang="zh-CN" altLang="en-US"/>
              <a:t>中创建的 </a:t>
            </a:r>
            <a:r>
              <a:rPr lang="en-US" altLang="zh-CN"/>
              <a:t>Silverlight </a:t>
            </a:r>
            <a:r>
              <a:rPr lang="zh-CN" altLang="en-US"/>
              <a:t>媒体项目，从而将新的功能或可视元素添加到项目中，或者修改可在 </a:t>
            </a:r>
            <a:r>
              <a:rPr lang="en-US" altLang="zh-CN"/>
              <a:t>Expression Encoder </a:t>
            </a:r>
            <a:r>
              <a:rPr lang="zh-CN" altLang="en-US"/>
              <a:t>中重用的媒体播放器模板。</a:t>
            </a:r>
            <a:endParaRPr lang="zh-CN" altLang="en-US"/>
          </a:p>
          <a:p>
            <a:r>
              <a:rPr lang="zh-CN" altLang="en-US"/>
              <a:t>在 </a:t>
            </a:r>
            <a:r>
              <a:rPr lang="en-US" altLang="zh-CN"/>
              <a:t>Microsoft Expression Web </a:t>
            </a:r>
            <a:r>
              <a:rPr lang="zh-CN" altLang="en-US"/>
              <a:t>中，您可以将 </a:t>
            </a:r>
            <a:r>
              <a:rPr lang="en-US" altLang="zh-CN"/>
              <a:t>Silverlight </a:t>
            </a:r>
            <a:r>
              <a:rPr lang="zh-CN" altLang="en-US"/>
              <a:t>网站和编译的 </a:t>
            </a:r>
            <a:r>
              <a:rPr lang="en-US" altLang="zh-CN"/>
              <a:t>Silverlight </a:t>
            </a:r>
            <a:r>
              <a:rPr lang="zh-CN" altLang="en-US"/>
              <a:t>应用程序文件导入现有项目或新项目中，然后再发布作品。</a:t>
            </a:r>
            <a:endParaRPr lang="zh-CN" altLang="en-US"/>
          </a:p>
          <a:p>
            <a:r>
              <a:rPr lang="zh-CN" altLang="en-US"/>
              <a:t>当您在 </a:t>
            </a:r>
            <a:r>
              <a:rPr lang="en-US" altLang="zh-CN"/>
              <a:t>Visual Studio 2010 </a:t>
            </a:r>
            <a:r>
              <a:rPr lang="zh-CN" altLang="en-US"/>
              <a:t>和 </a:t>
            </a:r>
            <a:r>
              <a:rPr lang="en-US" altLang="zh-CN"/>
              <a:t>Expression Blend </a:t>
            </a:r>
            <a:r>
              <a:rPr lang="zh-CN" altLang="en-US"/>
              <a:t>中同时修改文件时，</a:t>
            </a:r>
            <a:r>
              <a:rPr lang="en-US" altLang="zh-CN"/>
              <a:t>Microsoft Visual Studio 2010 </a:t>
            </a:r>
            <a:r>
              <a:rPr lang="zh-CN" altLang="en-US"/>
              <a:t>可与 </a:t>
            </a:r>
            <a:r>
              <a:rPr lang="en-US" altLang="zh-CN"/>
              <a:t>Expression Blend </a:t>
            </a:r>
            <a:r>
              <a:rPr lang="zh-CN" altLang="en-US"/>
              <a:t>完美地结合使用以保持同步。在 </a:t>
            </a:r>
            <a:r>
              <a:rPr lang="en-US" altLang="zh-CN"/>
              <a:t>Expression Blend </a:t>
            </a:r>
            <a:r>
              <a:rPr lang="zh-CN" altLang="en-US"/>
              <a:t>中，可以打开 </a:t>
            </a:r>
            <a:r>
              <a:rPr lang="en-US" altLang="zh-CN"/>
              <a:t>Visual Studio 2010 </a:t>
            </a:r>
            <a:r>
              <a:rPr lang="zh-CN" altLang="en-US"/>
              <a:t>中的各个代码隐藏文件或整个项目。还可以使用 </a:t>
            </a:r>
            <a:r>
              <a:rPr lang="en-US" altLang="zh-CN"/>
              <a:t>Visual Studio 2010 </a:t>
            </a:r>
            <a:r>
              <a:rPr lang="zh-CN" altLang="en-US"/>
              <a:t>的部署工具来部署您的应用程序。</a:t>
            </a:r>
            <a:endParaRPr lang="zh-CN" altLang="en-US"/>
          </a:p>
          <a:p>
            <a:r>
              <a:rPr lang="en-US" altLang="zh-CN" b="1"/>
              <a:t>Expression Blend </a:t>
            </a:r>
            <a:r>
              <a:rPr lang="zh-CN" altLang="en-US" b="1"/>
              <a:t>生成的内容</a:t>
            </a:r>
            <a:endParaRPr lang="zh-CN" altLang="en-US" b="1"/>
          </a:p>
          <a:p>
            <a:r>
              <a:rPr lang="en-US" altLang="zh-CN"/>
              <a:t>Expression Blend </a:t>
            </a:r>
            <a:r>
              <a:rPr lang="zh-CN" altLang="en-US"/>
              <a:t>生成 </a:t>
            </a:r>
            <a:r>
              <a:rPr lang="en-US" altLang="zh-CN"/>
              <a:t>Windows Presentation Foundation (WPF) </a:t>
            </a:r>
            <a:r>
              <a:rPr lang="zh-CN" altLang="en-US"/>
              <a:t>应用程序、</a:t>
            </a:r>
            <a:r>
              <a:rPr lang="en-US" altLang="zh-CN"/>
              <a:t>Silverlight </a:t>
            </a:r>
            <a:r>
              <a:rPr lang="zh-CN" altLang="en-US"/>
              <a:t>网站（</a:t>
            </a:r>
            <a:r>
              <a:rPr lang="en-US" altLang="zh-CN"/>
              <a:t>.xap </a:t>
            </a:r>
            <a:r>
              <a:rPr lang="zh-CN" altLang="en-US"/>
              <a:t>和支持文件）以及 </a:t>
            </a:r>
            <a:r>
              <a:rPr lang="en-US" altLang="zh-CN"/>
              <a:t>Silverlight </a:t>
            </a:r>
            <a:r>
              <a:rPr lang="zh-CN" altLang="en-US"/>
              <a:t>用户控件。所显示的设计方案是由 </a:t>
            </a:r>
            <a:r>
              <a:rPr lang="en-US" altLang="zh-CN"/>
              <a:t>XAML </a:t>
            </a:r>
            <a:r>
              <a:rPr lang="zh-CN" altLang="en-US"/>
              <a:t>来表示的。正如 </a:t>
            </a:r>
            <a:r>
              <a:rPr lang="en-US" altLang="zh-CN"/>
              <a:t>HTML </a:t>
            </a:r>
            <a:r>
              <a:rPr lang="zh-CN" altLang="en-US"/>
              <a:t>是 </a:t>
            </a:r>
            <a:r>
              <a:rPr lang="en-US" altLang="zh-CN"/>
              <a:t>Web </a:t>
            </a:r>
            <a:r>
              <a:rPr lang="zh-CN" altLang="en-US"/>
              <a:t>应用程序的标记语言一样，</a:t>
            </a:r>
            <a:r>
              <a:rPr lang="en-US" altLang="zh-CN"/>
              <a:t>XAML </a:t>
            </a:r>
            <a:r>
              <a:rPr lang="zh-CN" altLang="en-US"/>
              <a:t>是 </a:t>
            </a:r>
            <a:r>
              <a:rPr lang="en-US" altLang="zh-CN"/>
              <a:t>WPF </a:t>
            </a:r>
            <a:r>
              <a:rPr lang="zh-CN" altLang="en-US"/>
              <a:t>的标记语言。</a:t>
            </a:r>
            <a:endParaRPr lang="zh-CN" altLang="en-US"/>
          </a:p>
          <a:p>
            <a:r>
              <a:rPr lang="zh-CN" altLang="en-US"/>
              <a:t>有关 </a:t>
            </a:r>
            <a:r>
              <a:rPr lang="en-US" altLang="zh-CN"/>
              <a:t>XAML </a:t>
            </a:r>
            <a:r>
              <a:rPr lang="zh-CN" altLang="en-US"/>
              <a:t>和 </a:t>
            </a:r>
            <a:r>
              <a:rPr lang="en-US" altLang="zh-CN"/>
              <a:t>WPF </a:t>
            </a:r>
            <a:r>
              <a:rPr lang="zh-CN" altLang="en-US"/>
              <a:t>的详细信息，请参阅 </a:t>
            </a:r>
            <a:r>
              <a:rPr lang="zh-CN" altLang="en-US">
                <a:hlinkClick r:id="rId3"/>
              </a:rPr>
              <a:t>使用 </a:t>
            </a:r>
            <a:r>
              <a:rPr lang="en-US" altLang="zh-CN">
                <a:hlinkClick r:id="rId3"/>
              </a:rPr>
              <a:t>XAML</a:t>
            </a:r>
            <a:r>
              <a:rPr lang="zh-CN" altLang="en-US"/>
              <a:t>和</a:t>
            </a:r>
            <a:r>
              <a:rPr lang="zh-CN" altLang="en-US">
                <a:hlinkClick r:id="rId4"/>
              </a:rPr>
              <a:t>学习和社区资源</a:t>
            </a:r>
            <a:r>
              <a:rPr lang="zh-CN" altLang="en-US"/>
              <a:t>。</a:t>
            </a:r>
            <a:endParaRPr lang="zh-CN" altLang="en-US"/>
          </a:p>
          <a:p>
            <a:r>
              <a:rPr lang="en-US" altLang="zh-CN" b="1"/>
              <a:t>Expression Blend </a:t>
            </a:r>
            <a:r>
              <a:rPr lang="zh-CN" altLang="en-US" b="1"/>
              <a:t>附带的功能</a:t>
            </a:r>
            <a:endParaRPr lang="zh-CN" altLang="en-US" b="1"/>
          </a:p>
          <a:p>
            <a:r>
              <a:rPr lang="en-US" altLang="zh-CN"/>
              <a:t>Expression Blend </a:t>
            </a:r>
            <a:r>
              <a:rPr lang="zh-CN" altLang="en-US"/>
              <a:t>包括以下功能：</a:t>
            </a:r>
            <a:endParaRPr lang="zh-CN" altLang="en-US"/>
          </a:p>
          <a:p>
            <a:r>
              <a:rPr lang="en-US" altLang="zh-CN"/>
              <a:t>Expression Studio Ultimate </a:t>
            </a:r>
            <a:r>
              <a:rPr lang="zh-CN" altLang="en-US"/>
              <a:t>中附带了 </a:t>
            </a:r>
            <a:r>
              <a:rPr lang="en-US" altLang="zh-CN"/>
              <a:t>SketchFlow</a:t>
            </a:r>
            <a:r>
              <a:rPr lang="zh-CN" altLang="en-US"/>
              <a:t>，这是一个功能集，用于创建作为真实的 </a:t>
            </a:r>
            <a:r>
              <a:rPr lang="en-US" altLang="zh-CN"/>
              <a:t>WPF </a:t>
            </a:r>
            <a:r>
              <a:rPr lang="zh-CN" altLang="en-US"/>
              <a:t>或 </a:t>
            </a:r>
            <a:r>
              <a:rPr lang="en-US" altLang="zh-CN"/>
              <a:t>Silverlight </a:t>
            </a:r>
            <a:r>
              <a:rPr lang="zh-CN" altLang="en-US"/>
              <a:t>应用程序的原型。</a:t>
            </a:r>
            <a:endParaRPr lang="zh-CN" altLang="en-US"/>
          </a:p>
          <a:p>
            <a:r>
              <a:rPr lang="zh-CN" altLang="en-US"/>
              <a:t>在您下载 </a:t>
            </a:r>
            <a:r>
              <a:rPr lang="en-US" altLang="zh-CN">
                <a:hlinkClick r:id="rId5"/>
              </a:rPr>
              <a:t>Windows Phone Developer Tools </a:t>
            </a:r>
            <a:r>
              <a:rPr lang="zh-CN" altLang="en-US"/>
              <a:t>（</a:t>
            </a:r>
            <a:r>
              <a:rPr lang="en-US" altLang="zh-CN"/>
              <a:t>Windows Phone </a:t>
            </a:r>
            <a:r>
              <a:rPr lang="zh-CN" altLang="en-US"/>
              <a:t>开发人员工具）时可用的 </a:t>
            </a:r>
            <a:r>
              <a:rPr lang="en-US" altLang="zh-CN"/>
              <a:t>Expression Blend for Windows Phone</a:t>
            </a:r>
            <a:r>
              <a:rPr lang="zh-CN" altLang="en-US"/>
              <a:t>。</a:t>
            </a:r>
            <a:endParaRPr lang="zh-CN" altLang="en-US"/>
          </a:p>
          <a:p>
            <a:r>
              <a:rPr lang="zh-CN" altLang="en-US"/>
              <a:t>全套矢量绘图工具，其中包括文本工具和三维 </a:t>
            </a:r>
            <a:r>
              <a:rPr lang="en-US" altLang="zh-CN"/>
              <a:t>(3D) </a:t>
            </a:r>
            <a:r>
              <a:rPr lang="zh-CN" altLang="en-US"/>
              <a:t>工具。</a:t>
            </a:r>
            <a:endParaRPr lang="zh-CN" altLang="en-US"/>
          </a:p>
          <a:p>
            <a:r>
              <a:rPr lang="zh-CN" altLang="en-US"/>
              <a:t>易于使用且新颖的可视界面，带有可停靠的面板和面向对象的快捷文菜单。</a:t>
            </a:r>
            <a:endParaRPr lang="zh-CN" altLang="en-US"/>
          </a:p>
          <a:p>
            <a:r>
              <a:rPr lang="zh-CN" altLang="en-US"/>
              <a:t>实时动画。</a:t>
            </a:r>
            <a:endParaRPr lang="zh-CN" altLang="en-US"/>
          </a:p>
          <a:p>
            <a:r>
              <a:rPr lang="zh-CN" altLang="en-US"/>
              <a:t>三维和媒体支持，可增强用户体验。</a:t>
            </a:r>
            <a:endParaRPr lang="zh-CN" altLang="en-US"/>
          </a:p>
          <a:p>
            <a:r>
              <a:rPr lang="zh-CN" altLang="en-US"/>
              <a:t>效果和切换支持，可增强用户体验。</a:t>
            </a:r>
            <a:endParaRPr lang="zh-CN" altLang="en-US"/>
          </a:p>
          <a:p>
            <a:r>
              <a:rPr lang="en-US" altLang="zh-CN" b="1"/>
              <a:t>Views</a:t>
            </a:r>
            <a:r>
              <a:rPr lang="zh-CN" altLang="en-US"/>
              <a:t> 和 </a:t>
            </a:r>
            <a:r>
              <a:rPr lang="en-US" altLang="zh-CN" b="1"/>
              <a:t>ViewModels</a:t>
            </a:r>
            <a:r>
              <a:rPr lang="zh-CN" altLang="en-US"/>
              <a:t> 的项目模板。</a:t>
            </a:r>
            <a:endParaRPr lang="zh-CN" altLang="en-US"/>
          </a:p>
          <a:p>
            <a:r>
              <a:rPr lang="zh-CN" altLang="en-US"/>
              <a:t>先进、灵活且可重用的自定义和外观选项，适用于各种常用控件。</a:t>
            </a:r>
            <a:endParaRPr lang="zh-CN" altLang="en-US"/>
          </a:p>
          <a:p>
            <a:r>
              <a:rPr lang="zh-CN" altLang="en-US"/>
              <a:t>强大的数据源和外部资源集成点。</a:t>
            </a:r>
            <a:endParaRPr lang="zh-CN" altLang="en-US"/>
          </a:p>
          <a:p>
            <a:r>
              <a:rPr lang="zh-CN" altLang="en-US"/>
              <a:t>实时的设计和标记视图。</a:t>
            </a:r>
            <a:endParaRPr lang="zh-CN" altLang="en-US"/>
          </a:p>
          <a:p>
            <a:r>
              <a:rPr lang="zh-CN" altLang="en-US"/>
              <a:t>从 </a:t>
            </a:r>
            <a:r>
              <a:rPr lang="en-US" altLang="zh-CN"/>
              <a:t>Expression Design </a:t>
            </a:r>
            <a:r>
              <a:rPr lang="zh-CN" altLang="en-US"/>
              <a:t>导入作品的功能。</a:t>
            </a:r>
            <a:endParaRPr lang="zh-CN" altLang="en-US"/>
          </a:p>
          <a:p>
            <a:r>
              <a:rPr lang="zh-CN" altLang="en-US"/>
              <a:t>从 </a:t>
            </a:r>
            <a:r>
              <a:rPr lang="en-US" altLang="zh-CN"/>
              <a:t>Expression Encoder </a:t>
            </a:r>
            <a:r>
              <a:rPr lang="zh-CN" altLang="en-US"/>
              <a:t>导入站点的功能。</a:t>
            </a:r>
            <a:endParaRPr lang="zh-CN" altLang="en-US"/>
          </a:p>
          <a:p>
            <a:r>
              <a:rPr lang="zh-CN" altLang="en-US"/>
              <a:t>可以与 </a:t>
            </a:r>
            <a:r>
              <a:rPr lang="en-US" altLang="zh-CN"/>
              <a:t>Visual Studio 2010 </a:t>
            </a:r>
            <a:r>
              <a:rPr lang="zh-CN" altLang="en-US"/>
              <a:t>交互使用，从而帮助设计人员和开发人员更紧密、更有效地进行团队协作。</a:t>
            </a:r>
            <a:endParaRPr lang="zh-CN" altLang="en-US"/>
          </a:p>
          <a:p>
            <a:r>
              <a:rPr lang="zh-CN" altLang="en-US"/>
              <a:t>有关在 </a:t>
            </a:r>
            <a:r>
              <a:rPr lang="en-US" altLang="zh-CN"/>
              <a:t>Expression Blend </a:t>
            </a:r>
            <a:r>
              <a:rPr lang="zh-CN" altLang="en-US"/>
              <a:t>中所提供功能的详细信息，请参阅</a:t>
            </a:r>
            <a:r>
              <a:rPr lang="en-US" altLang="zh-CN">
                <a:hlinkClick r:id="rId6"/>
              </a:rPr>
              <a:t>Expression Blend </a:t>
            </a:r>
            <a:r>
              <a:rPr lang="zh-CN" altLang="en-US">
                <a:hlinkClick r:id="rId6"/>
              </a:rPr>
              <a:t>中的新增功能</a:t>
            </a:r>
            <a:r>
              <a:rPr lang="zh-CN" altLang="en-US"/>
              <a:t>。</a:t>
            </a:r>
            <a:endParaRPr lang="zh-CN" altLang="en-US"/>
          </a:p>
          <a:p>
            <a:r>
              <a:rPr lang="zh-CN" altLang="en-US" b="1"/>
              <a:t>目标应用程序类型</a:t>
            </a:r>
            <a:endParaRPr lang="zh-CN" altLang="en-US" b="1"/>
          </a:p>
          <a:p>
            <a:r>
              <a:rPr lang="en-US" altLang="zh-CN"/>
              <a:t>Expression Blend </a:t>
            </a:r>
            <a:r>
              <a:rPr lang="zh-CN" altLang="en-US"/>
              <a:t>已经过优化，可以生成以下类型的应用程序：</a:t>
            </a:r>
            <a:endParaRPr lang="zh-CN" altLang="en-US"/>
          </a:p>
          <a:p>
            <a:r>
              <a:rPr lang="zh-CN" altLang="en-US" b="1"/>
              <a:t>生产类应用程序</a:t>
            </a:r>
            <a:r>
              <a:rPr lang="zh-CN" altLang="en-US"/>
              <a:t>    有助于提高广大客户的生产力及效率的应用程序以及行业应用程序，如 </a:t>
            </a:r>
            <a:r>
              <a:rPr lang="en-US" altLang="zh-CN"/>
              <a:t>Microsoft Office</a:t>
            </a:r>
            <a:r>
              <a:rPr lang="zh-CN" altLang="en-US"/>
              <a:t>。</a:t>
            </a:r>
            <a:endParaRPr lang="zh-CN" altLang="en-US"/>
          </a:p>
          <a:p>
            <a:r>
              <a:rPr lang="en-US" altLang="zh-CN" b="1"/>
              <a:t>Windows Phone </a:t>
            </a:r>
            <a:r>
              <a:rPr lang="zh-CN" altLang="en-US" b="1"/>
              <a:t>应用程序</a:t>
            </a:r>
            <a:r>
              <a:rPr lang="zh-CN" altLang="en-US"/>
              <a:t> 旨在 </a:t>
            </a:r>
            <a:r>
              <a:rPr lang="en-US" altLang="zh-CN"/>
              <a:t>Windows Phone </a:t>
            </a:r>
            <a:r>
              <a:rPr lang="zh-CN" altLang="en-US"/>
              <a:t>上运行的应用程序。</a:t>
            </a:r>
            <a:endParaRPr lang="zh-CN" altLang="en-US"/>
          </a:p>
          <a:p>
            <a:r>
              <a:rPr lang="zh-CN" altLang="en-US" b="1"/>
              <a:t>消费类应用程序</a:t>
            </a:r>
            <a:r>
              <a:rPr lang="zh-CN" altLang="en-US"/>
              <a:t>    媒体播放器、安全工具和桌面小工具等应用程序。</a:t>
            </a:r>
            <a:endParaRPr lang="zh-CN" altLang="en-US"/>
          </a:p>
          <a:p>
            <a:r>
              <a:rPr lang="zh-CN" altLang="en-US" b="1"/>
              <a:t>游戏</a:t>
            </a:r>
            <a:r>
              <a:rPr lang="zh-CN" altLang="en-US"/>
              <a:t>    简单的娱乐性桌面或联机游戏。</a:t>
            </a:r>
            <a:endParaRPr lang="zh-CN" altLang="en-US"/>
          </a:p>
          <a:p>
            <a:r>
              <a:rPr lang="zh-CN" altLang="en-US" b="1"/>
              <a:t>信息查询终端</a:t>
            </a:r>
            <a:r>
              <a:rPr lang="zh-CN" altLang="en-US"/>
              <a:t>    在信息查询终端上运行的应用程序，用户可与其交互以获取信息、查看产品目录、在机场办理登机手续等。</a:t>
            </a:r>
            <a:endParaRPr lang="zh-CN" altLang="en-US"/>
          </a:p>
          <a:p>
            <a:r>
              <a:rPr lang="en-US" altLang="zh-CN" b="1"/>
              <a:t>IT </a:t>
            </a:r>
            <a:r>
              <a:rPr lang="zh-CN" altLang="en-US" b="1"/>
              <a:t>专业工具</a:t>
            </a:r>
            <a:r>
              <a:rPr lang="zh-CN" altLang="en-US"/>
              <a:t> 专门针对特定的公司或客户需要执行小型作业的工具（如 </a:t>
            </a:r>
            <a:r>
              <a:rPr lang="en-US" altLang="zh-CN"/>
              <a:t>Bug </a:t>
            </a:r>
            <a:r>
              <a:rPr lang="zh-CN" altLang="en-US"/>
              <a:t>跟踪工具）。</a:t>
            </a:r>
            <a:endParaRPr lang="zh-CN" altLang="en-US"/>
          </a:p>
          <a:p>
            <a:r>
              <a:rPr lang="zh-CN" altLang="en-US" b="1"/>
              <a:t>最佳实践</a:t>
            </a:r>
            <a:endParaRPr lang="zh-CN" altLang="en-US" b="1"/>
          </a:p>
          <a:p>
            <a:r>
              <a:rPr lang="zh-CN" altLang="en-US"/>
              <a:t>有些设计创意之所以好，恰恰是因为它们能够提高易用性。下面是一些借助 </a:t>
            </a:r>
            <a:r>
              <a:rPr lang="en-US" altLang="zh-CN"/>
              <a:t>Expression Blend </a:t>
            </a:r>
            <a:r>
              <a:rPr lang="zh-CN" altLang="en-US"/>
              <a:t>和 </a:t>
            </a:r>
            <a:r>
              <a:rPr lang="en-US" altLang="zh-CN"/>
              <a:t>Microsoft .NET Framework </a:t>
            </a:r>
            <a:r>
              <a:rPr lang="zh-CN" altLang="en-US"/>
              <a:t>提高易用性的常用方法：</a:t>
            </a:r>
            <a:endParaRPr lang="zh-CN" altLang="en-US"/>
          </a:p>
          <a:p>
            <a:r>
              <a:rPr lang="zh-CN" altLang="en-US" b="1"/>
              <a:t>按照现实世界建模：</a:t>
            </a:r>
            <a:r>
              <a:rPr lang="zh-CN" altLang="en-US"/>
              <a:t>    可以使用自定义的可视效果和交互功能，使特定控件的外观和行为均与其现实世界的对应物类似。如果用户熟悉现实世界的对象并且现实世界的方法是完成该任务的最佳、最有效方法，这种技术就是最佳选择。例如，简单的工具（如计算器）按照现实世界的对应物进行建模就很有效。</a:t>
            </a:r>
            <a:endParaRPr lang="zh-CN" altLang="en-US"/>
          </a:p>
          <a:p>
            <a:r>
              <a:rPr lang="zh-CN" altLang="en-US" b="1"/>
              <a:t>展示而不是解释：</a:t>
            </a:r>
            <a:r>
              <a:rPr lang="zh-CN" altLang="en-US"/>
              <a:t>    可以使用动画和切换来展示关系、原因和效果。此技术最适用于提供需要通过额外的文字来解释内容以免用户误解的信息。例如，幼儿书籍可以动态显示翻页，以展示控件的工作方式。</a:t>
            </a:r>
            <a:endParaRPr lang="zh-CN" altLang="en-US"/>
          </a:p>
          <a:p>
            <a:r>
              <a:rPr lang="zh-CN" altLang="en-US" b="1"/>
              <a:t>提高功能可见性：</a:t>
            </a:r>
            <a:r>
              <a:rPr lang="zh-CN" altLang="en-US"/>
              <a:t>     </a:t>
            </a:r>
            <a:r>
              <a:rPr lang="zh-CN" altLang="en-US" i="1"/>
              <a:t>功能可见性</a:t>
            </a:r>
            <a:r>
              <a:rPr lang="zh-CN" altLang="en-US"/>
              <a:t> 是指对象直观表明其使用方式的特性（而不是使用标签来解释）。可以使用自定义控件的可视效果和动画功能，直观表明如何使用非标准的控件。</a:t>
            </a:r>
            <a:endParaRPr lang="zh-CN" altLang="en-US"/>
          </a:p>
          <a:p>
            <a:r>
              <a:rPr lang="zh-CN" altLang="en-US" b="1"/>
              <a:t>使用自然对应：</a:t>
            </a:r>
            <a:r>
              <a:rPr lang="zh-CN" altLang="en-US"/>
              <a:t>    自然对应是用户要完成的任务与完成任务的方法之间的一种清晰联系。在标准的常用控件不能提供自然对应时，可以使用自定义外观和交互功能来建立自然对应。</a:t>
            </a:r>
            <a:endParaRPr lang="zh-CN" altLang="en-US"/>
          </a:p>
          <a:p>
            <a:r>
              <a:rPr lang="zh-CN" altLang="en-US" b="1"/>
              <a:t>降低知识门槛</a:t>
            </a:r>
            <a:r>
              <a:rPr lang="zh-CN" altLang="en-US"/>
              <a:t> 可以使用自定义交互功能，限制执行某项操作的方式并降低执行某项任务所需的知识门槛。</a:t>
            </a:r>
            <a:endParaRPr lang="zh-CN" altLang="en-US"/>
          </a:p>
          <a:p>
            <a:r>
              <a:rPr lang="zh-CN" altLang="en-US" b="1"/>
              <a:t>改进反馈</a:t>
            </a:r>
            <a:r>
              <a:rPr lang="zh-CN" altLang="en-US"/>
              <a:t> 可以使用自定义控件的可视效果和动画功能来提供反馈，以显示用户的操作是否正确或者显示操作进度。例如，</a:t>
            </a:r>
            <a:r>
              <a:rPr lang="en-US" altLang="zh-CN"/>
              <a:t>Windows Vista </a:t>
            </a:r>
            <a:r>
              <a:rPr lang="zh-CN" altLang="en-US"/>
              <a:t>和 </a:t>
            </a:r>
            <a:r>
              <a:rPr lang="en-US" altLang="zh-CN"/>
              <a:t>Windows 7 </a:t>
            </a:r>
            <a:r>
              <a:rPr lang="zh-CN" altLang="en-US"/>
              <a:t>的 </a:t>
            </a:r>
            <a:r>
              <a:rPr lang="en-US" altLang="zh-CN"/>
              <a:t>Internet Explorer </a:t>
            </a:r>
            <a:r>
              <a:rPr lang="zh-CN" altLang="en-US"/>
              <a:t>中的地址栏会在背景中显示加载页面的进度。</a:t>
            </a:r>
            <a:endParaRPr lang="zh-CN" altLang="en-US"/>
          </a:p>
          <a:p>
            <a:r>
              <a:rPr lang="zh-CN" altLang="en-US" b="1"/>
              <a:t>使对象更容易交互</a:t>
            </a:r>
            <a:r>
              <a:rPr lang="zh-CN" altLang="en-US"/>
              <a:t> 称为费茨法则的人类动作模型指出，单击目标所需的努力与目标的距离成正比，而与目标的大小成反比。例如，可以使用动画使得指针在靠近对象时变大，而在远离对象时变小。这样做，就更容易单击对象。此外，通常还可使对象变小，从而更有效地利用屏幕空间。</a:t>
            </a:r>
            <a:endParaRPr lang="zh-CN" altLang="en-US"/>
          </a:p>
          <a:p>
            <a:r>
              <a:rPr lang="zh-CN" altLang="en-US" b="1"/>
              <a:t>突出重点：</a:t>
            </a:r>
            <a:r>
              <a:rPr lang="zh-CN" altLang="en-US"/>
              <a:t>    您可以使用丰富的布局和自定义可视效果，突出显示任务所需的屏幕元素以及淡化次要元素。</a:t>
            </a:r>
            <a:endParaRPr lang="zh-CN" altLang="en-US"/>
          </a:p>
          <a:p>
            <a:endParaRPr lang="en-US" altLang="zh-CN"/>
          </a:p>
          <a:p>
            <a:endParaRPr lang="en-US" altLang="zh-CN"/>
          </a:p>
          <a:p>
            <a:endParaRPr lang="en-US" altLang="zh-CN"/>
          </a:p>
          <a:p>
            <a:endParaRPr lang="en-US" altLang="zh-CN"/>
          </a:p>
          <a:p>
            <a:endParaRPr lang="en-US" altLang="zh-CN"/>
          </a:p>
          <a:p>
            <a:r>
              <a:rPr lang="zh-CN" altLang="en-US"/>
              <a:t>一个全新的全功能的职业设计工具</a:t>
            </a:r>
            <a:r>
              <a:rPr lang="en-US" altLang="zh-CN"/>
              <a:t>,</a:t>
            </a:r>
            <a:r>
              <a:rPr lang="zh-CN" altLang="en-US"/>
              <a:t>用于创造基于</a:t>
            </a:r>
            <a:r>
              <a:rPr lang="en-US" altLang="zh-CN"/>
              <a:t>Microsoft Windows</a:t>
            </a:r>
            <a:r>
              <a:rPr lang="zh-CN" altLang="en-US"/>
              <a:t>平台的丰富、复杂的应用界面。使用</a:t>
            </a:r>
            <a:r>
              <a:rPr lang="en-US" altLang="zh-CN"/>
              <a:t>Expression Blend, </a:t>
            </a:r>
            <a:r>
              <a:rPr lang="zh-CN" altLang="en-US"/>
              <a:t>可以提供更出色的</a:t>
            </a:r>
            <a:r>
              <a:rPr lang="zh-CN" altLang="en-US" u="sng">
                <a:hlinkClick r:id="rId7"/>
              </a:rPr>
              <a:t>应用软件</a:t>
            </a:r>
            <a:r>
              <a:rPr lang="zh-CN" altLang="en-US"/>
              <a:t>并提升客户的体验和满意度。</a:t>
            </a:r>
            <a:r>
              <a:rPr lang="en-US" altLang="zh-CN"/>
              <a:t>Expression Blend</a:t>
            </a:r>
            <a:r>
              <a:rPr lang="zh-CN" altLang="en-US"/>
              <a:t>包括了与</a:t>
            </a:r>
            <a:r>
              <a:rPr lang="en-US" altLang="zh-CN"/>
              <a:t>Microsoft Visual Studio 2005</a:t>
            </a:r>
            <a:r>
              <a:rPr lang="zh-CN" altLang="en-US"/>
              <a:t>的集成性，让设计者</a:t>
            </a:r>
            <a:r>
              <a:rPr lang="en-US" altLang="zh-CN"/>
              <a:t>(designers)</a:t>
            </a:r>
            <a:r>
              <a:rPr lang="zh-CN" altLang="en-US"/>
              <a:t>和开发者</a:t>
            </a:r>
            <a:r>
              <a:rPr lang="en-US" altLang="zh-CN"/>
              <a:t>(developers)</a:t>
            </a:r>
            <a:r>
              <a:rPr lang="zh-CN" altLang="en-US"/>
              <a:t>能够更紧密地作为一个团队一起协作</a:t>
            </a:r>
            <a:r>
              <a:rPr lang="en-US" altLang="zh-CN"/>
              <a:t>!</a:t>
            </a:r>
            <a:endParaRPr lang="en-US" altLang="zh-CN"/>
          </a:p>
          <a:p>
            <a:endParaRPr lang="en-US" altLang="zh-CN"/>
          </a:p>
          <a:p>
            <a:r>
              <a:rPr lang="zh-CN" altLang="en-US"/>
              <a:t>在 </a:t>
            </a:r>
            <a:r>
              <a:rPr lang="en-US" altLang="zh-CN"/>
              <a:t>Expression Blend </a:t>
            </a:r>
            <a:r>
              <a:rPr lang="zh-CN" altLang="en-US"/>
              <a:t>中，您可以在美工板上绘制形状、路径和控件，然后修改其外观和行为，从而直观地设计</a:t>
            </a:r>
            <a:r>
              <a:rPr lang="zh-CN" altLang="en-US" u="sng">
                <a:hlinkClick r:id="rId8"/>
              </a:rPr>
              <a:t>应用程序</a:t>
            </a:r>
            <a:r>
              <a:rPr lang="zh-CN" altLang="en-US"/>
              <a:t>。您可以导入图像、视频和声音。在基于 </a:t>
            </a:r>
            <a:r>
              <a:rPr lang="en-US" altLang="zh-CN"/>
              <a:t>Windows </a:t>
            </a:r>
            <a:r>
              <a:rPr lang="zh-CN" altLang="en-US"/>
              <a:t>的应用程序中，还可以导入和更改三维对象。</a:t>
            </a:r>
            <a:endParaRPr lang="zh-CN" altLang="en-US"/>
          </a:p>
          <a:p>
            <a:r>
              <a:rPr lang="zh-CN" altLang="en-US"/>
              <a:t>　　您可以创建用于动态显示设计的可视元素或音频元素的 </a:t>
            </a:r>
            <a:r>
              <a:rPr lang="en-US" altLang="zh-CN"/>
              <a:t>Storyboard</a:t>
            </a:r>
            <a:r>
              <a:rPr lang="zh-CN" altLang="en-US"/>
              <a:t>，并可以选择在用户与应用程序进行交互时触发这些 </a:t>
            </a:r>
            <a:r>
              <a:rPr lang="en-US" altLang="zh-CN"/>
              <a:t>Storyboard</a:t>
            </a:r>
            <a:r>
              <a:rPr lang="zh-CN" altLang="en-US"/>
              <a:t>。在处理基于 </a:t>
            </a:r>
            <a:r>
              <a:rPr lang="en-US" altLang="zh-CN"/>
              <a:t>Windows </a:t>
            </a:r>
            <a:r>
              <a:rPr lang="zh-CN" altLang="en-US"/>
              <a:t>的应用程序时，您可以重新设计已应用于基本控件的模板，使应用程序具有独特的外观和行为。</a:t>
            </a:r>
            <a:endParaRPr lang="zh-CN" altLang="en-US"/>
          </a:p>
          <a:p>
            <a:r>
              <a:rPr lang="zh-CN" altLang="en-US"/>
              <a:t>　　在处理应用程序时，您可以随时使用编程人员正在处理的</a:t>
            </a:r>
            <a:r>
              <a:rPr lang="zh-CN" altLang="en-US" u="sng">
                <a:hlinkClick r:id="rId9"/>
              </a:rPr>
              <a:t>代码隐藏文件</a:t>
            </a:r>
            <a:r>
              <a:rPr lang="zh-CN" altLang="en-US"/>
              <a:t>或自定义控件文件来更新您的项目。</a:t>
            </a:r>
            <a:endParaRPr lang="zh-CN" altLang="en-US"/>
          </a:p>
        </p:txBody>
      </p:sp>
      <p:sp>
        <p:nvSpPr>
          <p:cNvPr id="4" name="灯片编号占位符 3"/>
          <p:cNvSpPr>
            <a:spLocks noGrp="1"/>
          </p:cNvSpPr>
          <p:nvPr>
            <p:ph type="sldNum" sz="quarter" idx="5"/>
          </p:nvPr>
        </p:nvSpPr>
        <p:spPr/>
        <p:txBody>
          <a:bodyPr/>
          <a:lstStyle/>
          <a:p>
            <a:pPr>
              <a:defRPr/>
            </a:pPr>
            <a:fld id="{049030B2-2571-4C91-B6B1-FFDA089E9A6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ln>
        </p:spPr>
      </p:sp>
      <p:sp>
        <p:nvSpPr>
          <p:cNvPr id="67587" name="备注占位符 2"/>
          <p:cNvSpPr>
            <a:spLocks noGrp="1"/>
          </p:cNvSpPr>
          <p:nvPr>
            <p:ph type="body" idx="1"/>
          </p:nvPr>
        </p:nvSpPr>
        <p:spPr bwMode="auto">
          <a:noFill/>
        </p:spPr>
        <p:txBody>
          <a:bodyPr wrap="square" numCol="1" anchor="t" anchorCtr="0" compatLnSpc="1"/>
          <a:lstStyle/>
          <a:p>
            <a:r>
              <a:rPr lang="en-US" altLang="zh-CN"/>
              <a:t>SketchFlow</a:t>
            </a:r>
            <a:endParaRPr lang="en-US" altLang="zh-CN"/>
          </a:p>
          <a:p>
            <a:r>
              <a:rPr lang="zh-CN" altLang="en-US" u="sng">
                <a:hlinkClick r:id="rId3"/>
              </a:rPr>
              <a:t>求助编辑</a:t>
            </a:r>
            <a:r>
              <a:rPr lang="zh-CN" altLang="en-US" b="1"/>
              <a:t>百科名片</a:t>
            </a:r>
            <a:endParaRPr lang="zh-CN" altLang="en-US" b="1"/>
          </a:p>
          <a:p>
            <a:r>
              <a:rPr lang="en-US" altLang="zh-CN"/>
              <a:t>SketchFlow</a:t>
            </a:r>
            <a:r>
              <a:rPr lang="zh-CN" altLang="en-US"/>
              <a:t>是</a:t>
            </a:r>
            <a:r>
              <a:rPr lang="en-US" altLang="zh-CN"/>
              <a:t>Microsoft Expression Blend</a:t>
            </a:r>
            <a:r>
              <a:rPr lang="zh-CN" altLang="en-US"/>
              <a:t>的一个插件（在</a:t>
            </a:r>
            <a:r>
              <a:rPr lang="en-US" altLang="zh-CN"/>
              <a:t>EB3</a:t>
            </a:r>
            <a:r>
              <a:rPr lang="zh-CN" altLang="en-US"/>
              <a:t>中是绑定安装的），其主要的用途是：</a:t>
            </a:r>
            <a:r>
              <a:rPr lang="en-US" altLang="zh-CN"/>
              <a:t>1</a:t>
            </a:r>
            <a:r>
              <a:rPr lang="zh-CN" altLang="en-US"/>
              <a:t>） 为构思设计草图。</a:t>
            </a:r>
            <a:r>
              <a:rPr lang="en-US" altLang="zh-CN"/>
              <a:t>2</a:t>
            </a:r>
            <a:r>
              <a:rPr lang="zh-CN" altLang="en-US"/>
              <a:t>） 将草图转化为可工作的原型。</a:t>
            </a:r>
            <a:r>
              <a:rPr lang="en-US" altLang="zh-CN"/>
              <a:t>3</a:t>
            </a:r>
            <a:r>
              <a:rPr lang="zh-CN" altLang="en-US"/>
              <a:t>） 将工作原型在</a:t>
            </a:r>
            <a:r>
              <a:rPr lang="en-US" altLang="zh-CN"/>
              <a:t>SketchFlow</a:t>
            </a:r>
            <a:r>
              <a:rPr lang="zh-CN" altLang="en-US"/>
              <a:t>播放器中展现，以供评审和改进。</a:t>
            </a:r>
            <a:endParaRPr lang="zh-CN" altLang="en-US"/>
          </a:p>
          <a:p>
            <a:r>
              <a:rPr lang="zh-CN" altLang="en-US" u="sng">
                <a:hlinkClick r:id="rId3"/>
              </a:rPr>
              <a:t>编辑本段</a:t>
            </a:r>
            <a:r>
              <a:rPr lang="en-US" altLang="zh-CN" b="1"/>
              <a:t>SkecthFlow </a:t>
            </a:r>
            <a:r>
              <a:rPr lang="zh-CN" altLang="en-US" b="1"/>
              <a:t>的原型系统</a:t>
            </a:r>
            <a:endParaRPr lang="zh-CN" altLang="en-US" b="1"/>
          </a:p>
          <a:p>
            <a:r>
              <a:rPr lang="zh-CN" altLang="en-US"/>
              <a:t>　　原型系统是非常重要而有效的一个手段，那么有什么好的方法来实现“原型”呢？</a:t>
            </a:r>
            <a:endParaRPr lang="zh-CN" altLang="en-US"/>
          </a:p>
          <a:p>
            <a:r>
              <a:rPr lang="zh-CN" altLang="en-US"/>
              <a:t>　　当然，最基本的方法就是手工绘制一些图纸了，此外，比如</a:t>
            </a:r>
            <a:r>
              <a:rPr lang="en-US" altLang="zh-CN"/>
              <a:t>Fireworks</a:t>
            </a:r>
            <a:r>
              <a:rPr lang="zh-CN" altLang="en-US"/>
              <a:t>软件中，提供了一些更为方便的进行原型设计的功能，但是这些方法和软件还是停留在“静态”展示的层面，本质上和手工绘制一些图给客户，进行纸上谈兵是一样的。</a:t>
            </a:r>
            <a:endParaRPr lang="zh-CN" altLang="en-US"/>
          </a:p>
          <a:p>
            <a:r>
              <a:rPr lang="zh-CN" altLang="en-US"/>
              <a:t>　　而现在网站的交互功能越来越强，一些基于</a:t>
            </a:r>
            <a:r>
              <a:rPr lang="en-US" altLang="zh-CN"/>
              <a:t>Web</a:t>
            </a:r>
            <a:r>
              <a:rPr lang="zh-CN" altLang="en-US"/>
              <a:t>的信息管理系统，操作起来就跟们更为复杂，比如各个页面之间的跳转，如果使用了</a:t>
            </a:r>
            <a:r>
              <a:rPr lang="en-US" altLang="zh-CN"/>
              <a:t>Ajax</a:t>
            </a:r>
            <a:r>
              <a:rPr lang="zh-CN" altLang="en-US"/>
              <a:t>等技术，页面还会局部刷新，如果都要用静态的图像来表达，实际上是非常困难的。因此，如果我们可以方便地制作出，可以模拟最终的动态效果的原型，那么就好多了！正是基于这个原因，近年来出现了一些具有模拟效果的原型设计软件 ，而其中微软公司的</a:t>
            </a:r>
            <a:r>
              <a:rPr lang="en-US" altLang="zh-CN"/>
              <a:t>SketchFlow</a:t>
            </a:r>
            <a:r>
              <a:rPr lang="zh-CN" altLang="en-US"/>
              <a:t>，是一款非常棒的软件！实际上这不是一个独立的软件，而是附属于 </a:t>
            </a:r>
            <a:r>
              <a:rPr lang="en-US" altLang="zh-CN"/>
              <a:t>Expression Blend </a:t>
            </a:r>
            <a:r>
              <a:rPr lang="zh-CN" altLang="en-US"/>
              <a:t>的一部分。而 </a:t>
            </a:r>
            <a:r>
              <a:rPr lang="en-US" altLang="zh-CN"/>
              <a:t>Expression Blend</a:t>
            </a:r>
            <a:r>
              <a:rPr lang="zh-CN" altLang="en-US"/>
              <a:t>则是微软的</a:t>
            </a:r>
            <a:r>
              <a:rPr lang="en-US" altLang="zh-CN"/>
              <a:t>Expression Studio </a:t>
            </a:r>
            <a:r>
              <a:rPr lang="zh-CN" altLang="en-US"/>
              <a:t>套件中的一个。如果再往下说，就要到大名鼎鼎的 </a:t>
            </a:r>
            <a:r>
              <a:rPr lang="en-US" altLang="zh-CN"/>
              <a:t>Silverlight </a:t>
            </a:r>
            <a:r>
              <a:rPr lang="zh-CN" altLang="en-US"/>
              <a:t>（微软指望靠它和</a:t>
            </a:r>
            <a:r>
              <a:rPr lang="en-US" altLang="zh-CN"/>
              <a:t>Flash</a:t>
            </a:r>
            <a:r>
              <a:rPr lang="zh-CN" altLang="en-US"/>
              <a:t>大干一场呢）上了</a:t>
            </a:r>
            <a:r>
              <a:rPr lang="en-US" altLang="zh-CN"/>
              <a:t>—— Expression Blend </a:t>
            </a:r>
            <a:r>
              <a:rPr lang="zh-CN" altLang="en-US"/>
              <a:t>正是用来设计和开发 </a:t>
            </a:r>
            <a:r>
              <a:rPr lang="en-US" altLang="zh-CN"/>
              <a:t>Silverlight</a:t>
            </a:r>
            <a:r>
              <a:rPr lang="zh-CN" altLang="en-US"/>
              <a:t>应用的软件，因此对于微软来说，这可是一个重头戏。</a:t>
            </a:r>
            <a:endParaRPr lang="zh-CN" altLang="en-US"/>
          </a:p>
          <a:p>
            <a:r>
              <a:rPr lang="zh-CN" altLang="en-US"/>
              <a:t>　　而在 </a:t>
            </a:r>
            <a:r>
              <a:rPr lang="en-US" altLang="zh-CN"/>
              <a:t>Expression Blend 3 </a:t>
            </a:r>
            <a:r>
              <a:rPr lang="zh-CN" altLang="en-US"/>
              <a:t>中，包括了一个部分叫做“</a:t>
            </a:r>
            <a:r>
              <a:rPr lang="en-US" altLang="zh-CN"/>
              <a:t>SkechFlow”</a:t>
            </a:r>
            <a:r>
              <a:rPr lang="zh-CN" altLang="en-US"/>
              <a:t>，我们今天要讲的就是它了。 因此现在这个软件的全称叫做“</a:t>
            </a:r>
            <a:r>
              <a:rPr lang="en-US" altLang="zh-CN"/>
              <a:t>Microsoft Expression 3 + SketchFlow”</a:t>
            </a:r>
            <a:r>
              <a:rPr lang="zh-CN" altLang="en-US"/>
              <a:t>。</a:t>
            </a:r>
            <a:endParaRPr lang="zh-CN" altLang="en-US"/>
          </a:p>
          <a:p>
            <a:r>
              <a:rPr lang="zh-CN" altLang="en-US"/>
              <a:t>　　</a:t>
            </a:r>
            <a:r>
              <a:rPr lang="en-US" altLang="zh-CN"/>
              <a:t>Sketch </a:t>
            </a:r>
            <a:r>
              <a:rPr lang="zh-CN" altLang="en-US"/>
              <a:t>就是草图的意思，</a:t>
            </a:r>
            <a:r>
              <a:rPr lang="en-US" altLang="zh-CN"/>
              <a:t>Flow</a:t>
            </a:r>
            <a:r>
              <a:rPr lang="zh-CN" altLang="en-US"/>
              <a:t>就是流程的意思，因此合在一起，就是“流程草图”的意思。那么它具有什么用呢？</a:t>
            </a:r>
            <a:r>
              <a:rPr lang="en-US" altLang="zh-CN" b="1"/>
              <a:t>SkecthFlow </a:t>
            </a:r>
            <a:r>
              <a:rPr lang="zh-CN" altLang="en-US" b="1"/>
              <a:t>的用途</a:t>
            </a:r>
            <a:endParaRPr lang="zh-CN" altLang="en-US" b="1"/>
          </a:p>
          <a:p>
            <a:r>
              <a:rPr lang="zh-CN" altLang="en-US"/>
              <a:t>　　首先，这个</a:t>
            </a:r>
            <a:r>
              <a:rPr lang="en-US" altLang="zh-CN"/>
              <a:t>Blend</a:t>
            </a:r>
            <a:r>
              <a:rPr lang="zh-CN" altLang="en-US"/>
              <a:t>这个软件本身就是可以绘制矢量图形和动画的，因此用它来绘制页面的草图是很方便的，比如我们要租一个网站，首先是一个登录页面，然后进入到一个内容页，我们就可以非常方便地绘制出如下的图形，注意这种风格是专门为此设计的草图风格，看起来就像是手绘的风格，主要的目的就是给用户展现的是页面的核心概念和功能，而不会是非常细节的样式。这种风格，看起来分舒服。</a:t>
            </a:r>
            <a:endParaRPr lang="zh-CN" altLang="en-US"/>
          </a:p>
          <a:p>
            <a:pPr latinLnBrk="1"/>
            <a:r>
              <a:rPr lang="zh-CN" altLang="en-US"/>
              <a:t>　　</a:t>
            </a:r>
            <a:r>
              <a:rPr lang="zh-CN" altLang="en-US">
                <a:hlinkClick r:id="rId4" tooltip="查看图片"/>
              </a:rPr>
              <a:t>  </a:t>
            </a:r>
            <a:r>
              <a:rPr lang="zh-CN" altLang="en-US"/>
              <a:t>页面</a:t>
            </a:r>
            <a:endParaRPr lang="zh-CN" altLang="en-US"/>
          </a:p>
          <a:p>
            <a:r>
              <a:rPr lang="zh-CN" altLang="en-US"/>
              <a:t>当然，如果只是把图像绘制的看起来手绘风格，那么也就没有太的改进了，更更为重要的是，使用</a:t>
            </a:r>
            <a:r>
              <a:rPr lang="en-US" altLang="zh-CN"/>
              <a:t>SketchFlow</a:t>
            </a:r>
            <a:r>
              <a:rPr lang="zh-CN" altLang="en-US"/>
              <a:t>制作的网站原型，可以精确地模拟实际操作过程，比如上面图中，登录框中的用户名输入框、密码输入框、滑动条、选择框、按钮都是可以实际操作的，而且通过简单控制，就可以非常方便地使他实际工作起来。在比如，上面的右图中，“作者介绍”和“读者评价”部分，各有一个滚动条，而这些滚动条都是有实际作用的，因此使用这种方式制作出来的原型，可以使客户非常直观而精确地了解最终这个网站完成以后，会是什么样子的，这样如果他又不满意的地方，在一开始就可以明确地指出来，这样对于我们开发成本的控制就大有好处了。</a:t>
            </a:r>
            <a:endParaRPr lang="zh-CN" altLang="en-US"/>
          </a:p>
          <a:p>
            <a:pPr latinLnBrk="1"/>
            <a:r>
              <a:rPr lang="zh-CN" altLang="en-US"/>
              <a:t>　　此外，软件中给出了方便的导航图，以显示各个页面之间的导航关系，也非常清晰实用。也非常清晰实用，如图所示。</a:t>
            </a:r>
            <a:r>
              <a:rPr lang="zh-CN" altLang="en-US">
                <a:hlinkClick r:id="rId5" tooltip="查看图片"/>
              </a:rPr>
              <a:t>  </a:t>
            </a:r>
            <a:r>
              <a:rPr lang="zh-CN" altLang="en-US"/>
              <a:t>流程图</a:t>
            </a:r>
            <a:endParaRPr lang="zh-CN" altLang="en-US"/>
          </a:p>
          <a:p>
            <a:r>
              <a:rPr lang="zh-CN" altLang="en-US"/>
              <a:t>此外，</a:t>
            </a:r>
            <a:r>
              <a:rPr lang="en-US" altLang="zh-CN"/>
              <a:t>SketchFlow</a:t>
            </a:r>
            <a:r>
              <a:rPr lang="zh-CN" altLang="en-US"/>
              <a:t>还可以自动生成</a:t>
            </a:r>
            <a:r>
              <a:rPr lang="en-US" altLang="zh-CN"/>
              <a:t>Word</a:t>
            </a:r>
            <a:r>
              <a:rPr lang="zh-CN" altLang="en-US"/>
              <a:t>格式文档，包括目录、文字、导航图、各个页面都准备好了，这样稍作修改后，提供给客户交流，就非常方便，也非常专业了。</a:t>
            </a:r>
            <a:endParaRPr lang="zh-CN" altLang="en-US"/>
          </a:p>
          <a:p>
            <a:r>
              <a:rPr lang="zh-CN" altLang="en-US"/>
              <a:t>　　当然，这个软件的功能还远远不止于添加几个导航链接的功能，因为它本身用</a:t>
            </a:r>
            <a:r>
              <a:rPr lang="en-US" altLang="zh-CN"/>
              <a:t>C#</a:t>
            </a:r>
            <a:r>
              <a:rPr lang="zh-CN" altLang="en-US"/>
              <a:t>或者</a:t>
            </a:r>
            <a:r>
              <a:rPr lang="en-US" altLang="zh-CN"/>
              <a:t>VB</a:t>
            </a:r>
            <a:r>
              <a:rPr lang="zh-CN" altLang="en-US"/>
              <a:t>就可以进行深入而灵活的控制了。总之，使用 </a:t>
            </a:r>
            <a:r>
              <a:rPr lang="en-US" altLang="zh-CN"/>
              <a:t>SketchFlow </a:t>
            </a:r>
            <a:r>
              <a:rPr lang="zh-CN" altLang="en-US"/>
              <a:t>可以比较方便地制作出高度模拟实际效果的原型系统，给我们带来很大的益处。</a:t>
            </a:r>
            <a:endParaRPr lang="zh-CN" altLang="en-US"/>
          </a:p>
          <a:p>
            <a:endParaRPr lang="zh-CN" altLang="en-US"/>
          </a:p>
        </p:txBody>
      </p:sp>
      <p:sp>
        <p:nvSpPr>
          <p:cNvPr id="4" name="灯片编号占位符 3"/>
          <p:cNvSpPr>
            <a:spLocks noGrp="1"/>
          </p:cNvSpPr>
          <p:nvPr>
            <p:ph type="sldNum" sz="quarter" idx="5"/>
          </p:nvPr>
        </p:nvSpPr>
        <p:spPr/>
        <p:txBody>
          <a:bodyPr/>
          <a:lstStyle/>
          <a:p>
            <a:pPr>
              <a:defRPr/>
            </a:pPr>
            <a:fld id="{17B5B904-4A68-41B5-BF56-A83BBD35AD0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p:spPr>
      </p:sp>
      <p:sp>
        <p:nvSpPr>
          <p:cNvPr id="58371"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dirty="0"/>
              <a:t>不管选择的定义</a:t>
            </a:r>
            <a:r>
              <a:rPr lang="en-US" altLang="zh-CN" dirty="0"/>
              <a:t>,HCI</a:t>
            </a:r>
            <a:r>
              <a:rPr lang="zh-CN" altLang="en-US" dirty="0"/>
              <a:t>显然是要包括作为计算机科学的一部分</a:t>
            </a:r>
            <a:r>
              <a:rPr lang="en-US" altLang="zh-CN" dirty="0"/>
              <a:t>,</a:t>
            </a:r>
            <a:r>
              <a:rPr lang="zh-CN" altLang="en-US" dirty="0"/>
              <a:t>是计算机科学的重要组成部分</a:t>
            </a:r>
            <a:r>
              <a:rPr lang="en-US" altLang="zh-CN" dirty="0"/>
              <a:t>,</a:t>
            </a:r>
            <a:r>
              <a:rPr lang="zh-CN" altLang="en-US" dirty="0"/>
              <a:t>是其他任何学科的一部分。例如</a:t>
            </a:r>
            <a:r>
              <a:rPr lang="en-US" altLang="zh-CN" dirty="0"/>
              <a:t>,</a:t>
            </a:r>
            <a:r>
              <a:rPr lang="zh-CN" altLang="en-US" dirty="0"/>
              <a:t>如果一个采用纽厄尔</a:t>
            </a:r>
            <a:r>
              <a:rPr lang="en-US" altLang="zh-CN" dirty="0"/>
              <a:t>,</a:t>
            </a:r>
            <a:r>
              <a:rPr lang="zh-CN" altLang="en-US" dirty="0"/>
              <a:t>玻璃市</a:t>
            </a:r>
            <a:r>
              <a:rPr lang="en-US" altLang="zh-CN" dirty="0"/>
              <a:t>,Simon(1967)</a:t>
            </a:r>
            <a:r>
              <a:rPr lang="zh-CN" altLang="en-US" dirty="0"/>
              <a:t>的经典定义的计算机科学“研究在他们周围的电脑和主要的现象”</a:t>
            </a:r>
            <a:r>
              <a:rPr lang="en-US" altLang="zh-CN" dirty="0"/>
              <a:t> ,</a:t>
            </a:r>
            <a:r>
              <a:rPr lang="zh-CN" altLang="en-US" dirty="0"/>
              <a:t>人与计算机的交互和计算机的使用无疑是这些现象。另一方面</a:t>
            </a:r>
            <a:r>
              <a:rPr lang="en-US" altLang="zh-CN" dirty="0"/>
              <a:t>,</a:t>
            </a:r>
            <a:r>
              <a:rPr lang="zh-CN" altLang="en-US" dirty="0"/>
              <a:t>如果我们把最近的</a:t>
            </a:r>
            <a:r>
              <a:rPr lang="en-US" altLang="zh-CN" dirty="0"/>
              <a:t>ACM(</a:t>
            </a:r>
            <a:r>
              <a:rPr lang="zh-CN" altLang="en-US" dirty="0"/>
              <a:t>丹宁</a:t>
            </a:r>
            <a:r>
              <a:rPr lang="en-US" altLang="zh-CN" dirty="0"/>
              <a:t>,et al .,1988)</a:t>
            </a:r>
            <a:r>
              <a:rPr lang="zh-CN" altLang="en-US" dirty="0"/>
              <a:t>报告的定义为“算法过程的系统研究</a:t>
            </a:r>
            <a:r>
              <a:rPr lang="en-US" altLang="zh-CN" dirty="0"/>
              <a:t>,</a:t>
            </a:r>
            <a:r>
              <a:rPr lang="zh-CN" altLang="en-US" dirty="0"/>
              <a:t>描述和转换信息</a:t>
            </a:r>
            <a:r>
              <a:rPr lang="en-US" altLang="zh-CN" dirty="0"/>
              <a:t>:</a:t>
            </a:r>
            <a:r>
              <a:rPr lang="zh-CN" altLang="en-US" dirty="0"/>
              <a:t>他们的理论</a:t>
            </a:r>
            <a:r>
              <a:rPr lang="en-US" altLang="zh-CN" dirty="0"/>
              <a:t>,</a:t>
            </a:r>
            <a:r>
              <a:rPr lang="zh-CN" altLang="en-US" dirty="0"/>
              <a:t>分析、设计、效率、实现和应用</a:t>
            </a:r>
            <a:r>
              <a:rPr lang="en-US" altLang="zh-CN" dirty="0"/>
              <a:t>,“</a:t>
            </a:r>
            <a:r>
              <a:rPr lang="zh-CN" altLang="en-US" dirty="0"/>
              <a:t>那么这些算法流程显然包括交互与用户就像他们包括交互与其他计算机网络。计算机图形学的算法</a:t>
            </a:r>
            <a:r>
              <a:rPr lang="en-US" altLang="zh-CN" dirty="0"/>
              <a:t>,</a:t>
            </a:r>
            <a:r>
              <a:rPr lang="zh-CN" altLang="en-US" dirty="0"/>
              <a:t>这些算法</a:t>
            </a:r>
            <a:r>
              <a:rPr lang="en-US" altLang="zh-CN" dirty="0"/>
              <a:t>,</a:t>
            </a:r>
            <a:r>
              <a:rPr lang="zh-CN" altLang="en-US" dirty="0"/>
              <a:t>例如</a:t>
            </a:r>
            <a:r>
              <a:rPr lang="en-US" altLang="zh-CN" dirty="0"/>
              <a:t>,</a:t>
            </a:r>
            <a:r>
              <a:rPr lang="zh-CN" altLang="en-US" dirty="0"/>
              <a:t>只是给特定体验人类的感知器。许多现代计算机应用程序的设计必然需要一些组件的设计与用户交互的系统。此外</a:t>
            </a:r>
            <a:r>
              <a:rPr lang="en-US" altLang="zh-CN" dirty="0"/>
              <a:t>,</a:t>
            </a:r>
            <a:r>
              <a:rPr lang="zh-CN" altLang="en-US" dirty="0"/>
              <a:t>该组件通常代表半数以上系统的代码行。本质上需要了解如何决定系统的功能</a:t>
            </a:r>
            <a:r>
              <a:rPr lang="en-US" altLang="zh-CN" dirty="0"/>
              <a:t>,</a:t>
            </a:r>
            <a:r>
              <a:rPr lang="zh-CN" altLang="en-US" dirty="0"/>
              <a:t>如何把这个用户</a:t>
            </a:r>
            <a:r>
              <a:rPr lang="en-US" altLang="zh-CN" dirty="0"/>
              <a:t>,</a:t>
            </a:r>
            <a:r>
              <a:rPr lang="zh-CN" altLang="en-US" dirty="0"/>
              <a:t>如何构建系统</a:t>
            </a:r>
            <a:r>
              <a:rPr lang="en-US" altLang="zh-CN" dirty="0"/>
              <a:t>,</a:t>
            </a:r>
            <a:r>
              <a:rPr lang="zh-CN" altLang="en-US" dirty="0"/>
              <a:t>如何测试设计。</a:t>
            </a:r>
            <a:br>
              <a:rPr lang="zh-CN" altLang="en-US" dirty="0"/>
            </a:br>
            <a:r>
              <a:rPr lang="zh-CN" altLang="en-US" dirty="0"/>
              <a:t>因为人机交互研究人类和机器通信</a:t>
            </a:r>
            <a:r>
              <a:rPr lang="en-US" altLang="zh-CN" dirty="0"/>
              <a:t>,</a:t>
            </a:r>
            <a:r>
              <a:rPr lang="zh-CN" altLang="en-US" dirty="0"/>
              <a:t>它吸引了来自支持机器和人力方面的知识。在机器方面</a:t>
            </a:r>
            <a:r>
              <a:rPr lang="en-US" altLang="zh-CN" dirty="0"/>
              <a:t>,</a:t>
            </a:r>
            <a:r>
              <a:rPr lang="zh-CN" altLang="en-US" dirty="0"/>
              <a:t>技术在计算机图形学中</a:t>
            </a:r>
            <a:r>
              <a:rPr lang="en-US" altLang="zh-CN" dirty="0"/>
              <a:t>,</a:t>
            </a:r>
            <a:r>
              <a:rPr lang="zh-CN" altLang="en-US" dirty="0"/>
              <a:t>操作系统、编程语言和开发环境相关。在人力方面</a:t>
            </a:r>
            <a:r>
              <a:rPr lang="en-US" altLang="zh-CN" dirty="0"/>
              <a:t>,</a:t>
            </a:r>
            <a:r>
              <a:rPr lang="zh-CN" altLang="en-US" dirty="0"/>
              <a:t>通信理论、图形和工业设计学科</a:t>
            </a:r>
            <a:r>
              <a:rPr lang="en-US" altLang="zh-CN" dirty="0"/>
              <a:t>,</a:t>
            </a:r>
            <a:r>
              <a:rPr lang="zh-CN" altLang="en-US" dirty="0"/>
              <a:t>语言学</a:t>
            </a:r>
            <a:r>
              <a:rPr lang="en-US" altLang="zh-CN" dirty="0"/>
              <a:t>,</a:t>
            </a:r>
            <a:r>
              <a:rPr lang="zh-CN" altLang="en-US" dirty="0"/>
              <a:t>社会科学</a:t>
            </a:r>
            <a:r>
              <a:rPr lang="en-US" altLang="zh-CN" dirty="0"/>
              <a:t>,</a:t>
            </a:r>
            <a:r>
              <a:rPr lang="zh-CN" altLang="en-US" dirty="0"/>
              <a:t>认知心理学</a:t>
            </a:r>
            <a:r>
              <a:rPr lang="en-US" altLang="zh-CN" dirty="0"/>
              <a:t>,</a:t>
            </a:r>
            <a:r>
              <a:rPr lang="zh-CN" altLang="en-US" dirty="0"/>
              <a:t>人类性能相关。当然</a:t>
            </a:r>
            <a:r>
              <a:rPr lang="en-US" altLang="zh-CN" dirty="0"/>
              <a:t>,</a:t>
            </a:r>
            <a:r>
              <a:rPr lang="zh-CN" altLang="en-US" dirty="0"/>
              <a:t>工程及相关设计方法。</a:t>
            </a:r>
            <a:endParaRPr lang="en-US" altLang="zh-CN" dirty="0"/>
          </a:p>
          <a:p>
            <a:pPr eaLnBrk="1" hangingPunct="1">
              <a:spcBef>
                <a:spcPct val="0"/>
              </a:spcBef>
            </a:pPr>
            <a:r>
              <a:rPr lang="en-US" altLang="zh-CN" dirty="0"/>
              <a:t>There is currently no agreed upon definition of the range of topics which form the area of human-computer interaction. Yet we need a characterization of the field if we are to derive and develop educational materials for it. Therefore we offer a working definition that at least permits us to get down to the practical work of deciding what is to be taught:</a:t>
            </a:r>
            <a:endParaRPr lang="en-US" altLang="zh-CN" dirty="0"/>
          </a:p>
          <a:p>
            <a:pPr eaLnBrk="1" hangingPunct="1">
              <a:spcBef>
                <a:spcPct val="0"/>
              </a:spcBef>
            </a:pPr>
            <a:r>
              <a:rPr lang="en-US" altLang="zh-CN" dirty="0"/>
              <a:t>Human-computer interaction is a discipline concerned with the design, evaluation and implementation of interactive computing systems for human use and with the study of major phenomena surrounding them. From a computer science perspective, the focus is on interaction and specifically on interaction between one or more humans and one or more computational machines. The classical situation that comes to mind is a person using an interactive graphics program on a workstation. But it is clear that varying what is meant by interaction, human, and machine leads to a rich space of possible topics, some of which, while we might not wish to exclude them as part of human-computer interaction, we would, nevertheless, wish to identify as peripheral to its focus. Other topics we would wish to identify as more central.</a:t>
            </a:r>
            <a:endParaRPr lang="en-US" altLang="zh-CN" dirty="0"/>
          </a:p>
          <a:p>
            <a:pPr eaLnBrk="1" hangingPunct="1">
              <a:spcBef>
                <a:spcPct val="0"/>
              </a:spcBef>
            </a:pPr>
            <a:r>
              <a:rPr lang="en-US" altLang="zh-CN" dirty="0"/>
              <a:t>Take the notion of machine. Instead of workstations, computers may be in the form of embedded computational machines, such as parts of spacecraft cockpits or microwave ovens. Because the techniques for designing these interfaces bear so much relationship to the techniques for designing workstations interfaces, they can be profitably treated together. But if we weaken the computational and interaction aspects more and treat the design of machines that are mechanical and passive, such as the design of a hammer, we are clearly on the margins, and generally the relationships between humans and hammers would not considered part of human-computer interaction. Such relationships clearly would be part of general human factors, which studies the human aspects of all designed devices, but not the mechanisms of these devices. Human-computer interaction, by contrast, studies both the mechanism side and the human side, but of a narrower class of devices.</a:t>
            </a:r>
            <a:endParaRPr lang="en-US" altLang="zh-CN" dirty="0"/>
          </a:p>
          <a:p>
            <a:pPr eaLnBrk="1" hangingPunct="1">
              <a:spcBef>
                <a:spcPct val="0"/>
              </a:spcBef>
            </a:pPr>
            <a:r>
              <a:rPr lang="en-US" altLang="zh-CN" dirty="0"/>
              <a:t>Or consider what is meant by the notion human. If we allow the human to be a group of humans or an organization, we may consider interfaces for distributed systems, computer-aided communications between humans, or the nature of the work being cooperatively performed by means of the system. These are all generally regarded as important topics central within the sphere of human-computer interaction studies. If we go further down this path to consider job design from the point of view of the nature of the work and the nature of human satisfaction, then computers will only occasionally occur (when they are useful for these ends or when they interfere with these ends) and human-computer interaction is only one supporting area among others.</a:t>
            </a:r>
            <a:endParaRPr lang="en-US" altLang="zh-CN" dirty="0"/>
          </a:p>
          <a:p>
            <a:pPr eaLnBrk="1" hangingPunct="1">
              <a:spcBef>
                <a:spcPct val="0"/>
              </a:spcBef>
            </a:pPr>
            <a:r>
              <a:rPr lang="en-US" altLang="zh-CN" dirty="0"/>
              <a:t>There are other disciplinary points of view that would place the focus of HCI differently than does computer science, just as the focus for a definition of the databases area would be different from a computer science vs. a business perspective. HCI in the large is an interdisciplinary area. It is emerging as a specialty concern within several disciplines, each with different emphases: computer science (application design and engineering of human interfaces), psychology (the application of theories of cognitive processes and the empirical analysis of user behavior), sociology and anthropology (interactions between technology, work, and organization), and industrial design (interactive products). In this report, we have adopted, as an ACM committee, an appropriate computer science point of view, although we have tried at the same time to consider human-computer interaction broadly enough that other disciplines could use our analysis and shift the focus appropriately. From a computer science perspective, other disciplines serve as supporting disciplines, much as physics serves as a supporting discipline for civil engineering, or as mechanical engineering serves as a supporting discipline for robotics. A lesson learned repeatedly by engineering disciplines is that design problems have a context, and that the overly narrow optimization of one part of a design can be rendered invalid by the broader context of the problem. Even from a direct computer science perspective, therefore, it is advantageous to frame the problem of human-computer interaction broadly enough so as to help students (and practitioners) avoid the classic pitfall of design divorced from the context of the problem.</a:t>
            </a:r>
            <a:endParaRPr lang="en-US" altLang="zh-CN" dirty="0"/>
          </a:p>
          <a:p>
            <a:pPr eaLnBrk="1" hangingPunct="1">
              <a:spcBef>
                <a:spcPct val="0"/>
              </a:spcBef>
            </a:pPr>
            <a:r>
              <a:rPr lang="en-US" altLang="zh-CN" dirty="0"/>
              <a:t>To give a further rough characterization of human-computer interaction as a field, we list some of its special concerns: Human-computer interaction is concerned with the joint performance of tasks by humans and machines; the structure of communication between human and machine; human capabilities to use machines (including the learnability of interfaces); algorithms and programming of the interface itself; engineering concerns that arise in designing and building interfaces; the process of specification, design, and implementation of interfaces; and design trade-offs. Human-computer interaction thus has science, engineering, and design aspects.</a:t>
            </a:r>
            <a:endParaRPr lang="en-US" altLang="zh-CN" dirty="0"/>
          </a:p>
          <a:p>
            <a:pPr eaLnBrk="1" hangingPunct="1">
              <a:spcBef>
                <a:spcPct val="0"/>
              </a:spcBef>
            </a:pPr>
            <a:r>
              <a:rPr lang="en-US" altLang="zh-CN" dirty="0"/>
              <a:t>Regardless of the definition chosen, HCI is clearly to be included as a part of computer science and is as much a part of computer science as it is a part of any other discipline. If, for example, one adopts Newell, Perlis, and Simon's (1967) classic definition of computer science as "the study of computers and the major phenomena that surround them," then the interaction of people and computers and the uses of computers are certainly parts of those phenomena. If, on the other hand, we take the recent ACM (Denning, et al., 1988) report's definition as "the systematic study of algorithmic processes that describe and transform information: their theory, analysis, design, efficiency, implementation, and application," then those algorithmic processes clearly include interaction with users just as they include interaction with other computers over networks. The algorithms of computer graphics, for example, are just those algorithms that give certain experiences to the perceptual apparatus of the human. The design of many modern computer applications inescapably requires the design of some component of the system that interacts with a user. Moreover, this component typically represents more than half a system's lines of code. It is intrinsically necessary to understand how to decide on the functionality a system will have, how to bring this out to the user, how to build the system, how to test the design.</a:t>
            </a:r>
            <a:endParaRPr lang="en-US" altLang="zh-CN" dirty="0"/>
          </a:p>
          <a:p>
            <a:pPr eaLnBrk="1" hangingPunct="1">
              <a:spcBef>
                <a:spcPct val="0"/>
              </a:spcBef>
            </a:pPr>
            <a:r>
              <a:rPr lang="en-US" altLang="zh-CN" dirty="0"/>
              <a:t>Because human-computer interaction studies a human and a machine in communication, it draws from supporting knowledge on both the machine and the human side. On the machine side, techniques in computer graphics, operating systems, programming languages, and development environments are relevant. On the human side, communication theory, graphic and industrial design disciplines, linguistics, social sciences, cognitive psychology, and human performance are relevant. And, of course, engineering and design methods are relevant.</a:t>
            </a:r>
            <a:endParaRPr lang="en-US" altLang="zh-CN" dirty="0"/>
          </a:p>
          <a:p>
            <a:pPr eaLnBrk="1" hangingPunct="1">
              <a:spcBef>
                <a:spcPct val="0"/>
              </a:spcBef>
            </a:pPr>
            <a:endParaRPr lang="zh-CN" altLang="en-US" dirty="0"/>
          </a:p>
        </p:txBody>
      </p:sp>
      <p:sp>
        <p:nvSpPr>
          <p:cNvPr id="56324"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970990A4-337E-4517-A7E8-8EE6F88EB8B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p:spPr>
      </p:sp>
      <p:sp>
        <p:nvSpPr>
          <p:cNvPr id="5837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56324"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970990A4-337E-4517-A7E8-8EE6F88EB8B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ln>
        </p:spPr>
      </p:sp>
      <p:sp>
        <p:nvSpPr>
          <p:cNvPr id="59395" name="备注占位符 2"/>
          <p:cNvSpPr>
            <a:spLocks noGrp="1"/>
          </p:cNvSpPr>
          <p:nvPr>
            <p:ph type="body" idx="1"/>
          </p:nvPr>
        </p:nvSpPr>
        <p:spPr bwMode="auto">
          <a:noFill/>
        </p:spPr>
        <p:txBody>
          <a:bodyPr wrap="square" numCol="1" anchor="t" anchorCtr="0" compatLnSpc="1"/>
          <a:lstStyle/>
          <a:p>
            <a:endParaRPr lang="zh-CN" altLang="en-US" dirty="0"/>
          </a:p>
        </p:txBody>
      </p:sp>
      <p:sp>
        <p:nvSpPr>
          <p:cNvPr id="4" name="灯片编号占位符 3"/>
          <p:cNvSpPr>
            <a:spLocks noGrp="1"/>
          </p:cNvSpPr>
          <p:nvPr>
            <p:ph type="sldNum" sz="quarter" idx="5"/>
          </p:nvPr>
        </p:nvSpPr>
        <p:spPr/>
        <p:txBody>
          <a:bodyPr/>
          <a:lstStyle/>
          <a:p>
            <a:pPr>
              <a:defRPr/>
            </a:pPr>
            <a:fld id="{593758C2-8F2F-4376-8305-AD547E01EC9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ln>
        </p:spPr>
      </p:sp>
      <p:sp>
        <p:nvSpPr>
          <p:cNvPr id="60419" name="备注占位符 2"/>
          <p:cNvSpPr>
            <a:spLocks noGrp="1"/>
          </p:cNvSpPr>
          <p:nvPr>
            <p:ph type="body" idx="1"/>
          </p:nvPr>
        </p:nvSpPr>
        <p:spPr bwMode="auto">
          <a:noFill/>
        </p:spPr>
        <p:txBody>
          <a:bodyPr wrap="square" numCol="1" anchor="t" anchorCtr="0" compatLnSpc="1"/>
          <a:lstStyle/>
          <a:p>
            <a:r>
              <a:rPr lang="zh-CN" altLang="en-US" dirty="0"/>
              <a:t>本课程将关注的问题是</a:t>
            </a:r>
            <a:r>
              <a:rPr lang="en-US" altLang="zh-CN" dirty="0"/>
              <a:t>:</a:t>
            </a:r>
            <a:r>
              <a:rPr lang="zh-CN" altLang="en-US" dirty="0"/>
              <a:t>我们如何设计以人为本系统</a:t>
            </a:r>
            <a:r>
              <a:rPr lang="en-US" altLang="zh-CN" dirty="0"/>
              <a:t>,</a:t>
            </a:r>
            <a:r>
              <a:rPr lang="zh-CN" altLang="en-US" dirty="0"/>
              <a:t>人们找到有用的和可用的内容。本课程是介绍设计、原型、和评估用户界面。</a:t>
            </a:r>
            <a:endParaRPr lang="en-US" altLang="zh-CN" dirty="0"/>
          </a:p>
          <a:p>
            <a:r>
              <a:rPr lang="en-US" altLang="zh-CN" dirty="0"/>
              <a:t>Why are things so hard to use these days? Why does not this thing I just bought work? Why is this web site so hard to use? These are frustrations that we have all faced from systems not designed with people in mind. The question this course will focus on is: how can we design human-centered systems that people find useful and usable? This course is an introduction to designing, prototyping, and evaluating user interfaces. If you take only one course in Human-Computer Interaction, this is the course for you. This class is open to all undergrads and grad students, with either technical or non-technical backgrounds. We will cover theory as well as practical application of ideas from Human-Computer Interaction. Course work includes lectures, class discussion, homework, class presentations, and group project. </a:t>
            </a:r>
            <a:endParaRPr lang="zh-CN" altLang="en-US" dirty="0"/>
          </a:p>
        </p:txBody>
      </p:sp>
      <p:sp>
        <p:nvSpPr>
          <p:cNvPr id="4" name="灯片编号占位符 3"/>
          <p:cNvSpPr>
            <a:spLocks noGrp="1"/>
          </p:cNvSpPr>
          <p:nvPr>
            <p:ph type="sldNum" sz="quarter" idx="5"/>
          </p:nvPr>
        </p:nvSpPr>
        <p:spPr/>
        <p:txBody>
          <a:bodyPr/>
          <a:lstStyle/>
          <a:p>
            <a:pPr>
              <a:defRPr/>
            </a:pPr>
            <a:fld id="{A6CD8982-58D9-4AE8-B9BE-9FA06EE8282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ln>
        </p:spPr>
      </p:sp>
      <p:sp>
        <p:nvSpPr>
          <p:cNvPr id="61443" name="备注占位符 2"/>
          <p:cNvSpPr>
            <a:spLocks noGrp="1"/>
          </p:cNvSpPr>
          <p:nvPr>
            <p:ph type="body" idx="1"/>
          </p:nvPr>
        </p:nvSpPr>
        <p:spPr bwMode="auto">
          <a:noFill/>
        </p:spPr>
        <p:txBody>
          <a:bodyPr wrap="square" numCol="1" anchor="t" anchorCtr="0" compatLnSpc="1"/>
          <a:lstStyle/>
          <a:p>
            <a:r>
              <a:rPr lang="zh-CN" altLang="en-US"/>
              <a:t>加拿大，渥太华：分布和协作虚拟环境研究实验室</a:t>
            </a:r>
            <a:endParaRPr lang="zh-CN" altLang="en-US"/>
          </a:p>
        </p:txBody>
      </p:sp>
      <p:sp>
        <p:nvSpPr>
          <p:cNvPr id="4" name="灯片编号占位符 3"/>
          <p:cNvSpPr>
            <a:spLocks noGrp="1"/>
          </p:cNvSpPr>
          <p:nvPr>
            <p:ph type="sldNum" sz="quarter" idx="5"/>
          </p:nvPr>
        </p:nvSpPr>
        <p:spPr/>
        <p:txBody>
          <a:bodyPr/>
          <a:lstStyle/>
          <a:p>
            <a:pPr>
              <a:defRPr/>
            </a:pPr>
            <a:fld id="{30E662F3-5B56-4A48-B9D9-7817ECD70D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p:spPr>
      </p:sp>
      <p:sp>
        <p:nvSpPr>
          <p:cNvPr id="62467" name="备注占位符 2"/>
          <p:cNvSpPr>
            <a:spLocks noGrp="1"/>
          </p:cNvSpPr>
          <p:nvPr>
            <p:ph type="body" idx="1"/>
          </p:nvPr>
        </p:nvSpPr>
        <p:spPr bwMode="auto">
          <a:noFill/>
        </p:spPr>
        <p:txBody>
          <a:bodyPr wrap="square" numCol="1" anchor="t" anchorCtr="0" compatLnSpc="1"/>
          <a:lstStyle/>
          <a:p>
            <a:r>
              <a:rPr lang="en-US" altLang="zh-CN"/>
              <a:t>An Interpretation of "</a:t>
            </a:r>
            <a:r>
              <a:rPr lang="en-US" altLang="zh-CN" b="1"/>
              <a:t>Poetic Art Is Beyond Poetry</a:t>
            </a:r>
            <a:r>
              <a:rPr lang="en-US" altLang="zh-CN"/>
              <a:t>" </a:t>
            </a:r>
            <a:br>
              <a:rPr lang="en-US" altLang="zh-CN"/>
            </a:br>
            <a:r>
              <a:rPr lang="zh-CN" altLang="en-US"/>
              <a:t>释</a:t>
            </a:r>
            <a:r>
              <a:rPr lang="en-US" altLang="zh-CN"/>
              <a:t>"</a:t>
            </a:r>
            <a:r>
              <a:rPr lang="zh-CN" altLang="en-US" b="1"/>
              <a:t>功夫在诗外</a:t>
            </a:r>
            <a:r>
              <a:rPr lang="en-US" altLang="zh-CN"/>
              <a:t>"</a:t>
            </a:r>
            <a:br>
              <a:rPr lang="en-US" altLang="zh-CN"/>
            </a:br>
            <a:endParaRPr lang="zh-CN" altLang="en-US"/>
          </a:p>
        </p:txBody>
      </p:sp>
      <p:sp>
        <p:nvSpPr>
          <p:cNvPr id="4" name="灯片编号占位符 3"/>
          <p:cNvSpPr>
            <a:spLocks noGrp="1"/>
          </p:cNvSpPr>
          <p:nvPr>
            <p:ph type="sldNum" sz="quarter" idx="5"/>
          </p:nvPr>
        </p:nvSpPr>
        <p:spPr/>
        <p:txBody>
          <a:bodyPr/>
          <a:lstStyle/>
          <a:p>
            <a:pPr>
              <a:defRPr/>
            </a:pPr>
            <a:fld id="{7870E7D1-7916-4E61-8132-568CFCB0DC5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ln>
        </p:spPr>
      </p:sp>
      <p:sp>
        <p:nvSpPr>
          <p:cNvPr id="63491"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F4614E38-E36F-45C6-A084-01403188238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ln>
        </p:spPr>
      </p:sp>
      <p:sp>
        <p:nvSpPr>
          <p:cNvPr id="645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en-US" altLang="zh-CN" b="1" dirty="0"/>
          </a:p>
          <a:p>
            <a:pPr eaLnBrk="1" hangingPunct="1">
              <a:spcBef>
                <a:spcPct val="0"/>
              </a:spcBef>
            </a:pPr>
            <a:r>
              <a:rPr lang="zh-CN" altLang="en-US" b="1" dirty="0"/>
              <a:t>一</a:t>
            </a:r>
            <a:r>
              <a:rPr lang="en-US" altLang="zh-CN" b="1" dirty="0"/>
              <a:t>.</a:t>
            </a:r>
            <a:r>
              <a:rPr lang="zh-CN" altLang="en-US" b="1" dirty="0"/>
              <a:t>网站构架图</a:t>
            </a:r>
            <a:r>
              <a:rPr lang="en-US" altLang="zh-CN" dirty="0"/>
              <a:t>(Site Structure) </a:t>
            </a:r>
            <a:r>
              <a:rPr lang="en-US" altLang="zh-CN" dirty="0" err="1"/>
              <a:t>AxureRP</a:t>
            </a:r>
            <a:r>
              <a:rPr lang="zh-CN" altLang="en-US" dirty="0"/>
              <a:t>可以快速绘制树状的网站构架图，而且可以让构架图中的每一个页面节点，直接连接到对应网页。</a:t>
            </a:r>
            <a:endParaRPr lang="zh-CN" altLang="en-US" dirty="0"/>
          </a:p>
          <a:p>
            <a:pPr eaLnBrk="1" latinLnBrk="1" hangingPunct="1">
              <a:spcBef>
                <a:spcPct val="0"/>
              </a:spcBef>
            </a:pPr>
            <a:r>
              <a:rPr lang="zh-CN" altLang="en-US" dirty="0"/>
              <a:t>　　</a:t>
            </a:r>
            <a:r>
              <a:rPr lang="zh-CN" altLang="en-US" dirty="0">
                <a:hlinkClick r:id="rId3" tooltip="查看图片"/>
              </a:rPr>
              <a:t>  </a:t>
            </a:r>
            <a:r>
              <a:rPr lang="en-US" altLang="zh-CN" dirty="0" err="1"/>
              <a:t>Axure</a:t>
            </a:r>
            <a:r>
              <a:rPr lang="en-US" altLang="zh-CN" dirty="0"/>
              <a:t> RP</a:t>
            </a:r>
            <a:r>
              <a:rPr lang="zh-CN" altLang="en-US" dirty="0"/>
              <a:t>软件画面</a:t>
            </a:r>
            <a:endParaRPr lang="zh-CN" altLang="en-US" dirty="0"/>
          </a:p>
          <a:p>
            <a:pPr eaLnBrk="1" hangingPunct="1">
              <a:spcBef>
                <a:spcPct val="0"/>
              </a:spcBef>
            </a:pPr>
            <a:r>
              <a:rPr lang="zh-CN" altLang="en-US" b="1" dirty="0"/>
              <a:t>二</a:t>
            </a:r>
            <a:r>
              <a:rPr lang="en-US" altLang="zh-CN" b="1" dirty="0"/>
              <a:t>.</a:t>
            </a:r>
            <a:r>
              <a:rPr lang="zh-CN" altLang="en-US" b="1" dirty="0"/>
              <a:t>示意图</a:t>
            </a:r>
            <a:r>
              <a:rPr lang="en-US" altLang="zh-CN" dirty="0"/>
              <a:t>(Wireframe) </a:t>
            </a:r>
            <a:r>
              <a:rPr lang="en-US" altLang="zh-CN" dirty="0" err="1"/>
              <a:t>Axure</a:t>
            </a:r>
            <a:r>
              <a:rPr lang="en-US" altLang="zh-CN" dirty="0"/>
              <a:t> RP</a:t>
            </a:r>
            <a:r>
              <a:rPr lang="zh-CN" altLang="en-US" dirty="0"/>
              <a:t>内建了许多会经常使用到的</a:t>
            </a:r>
            <a:r>
              <a:rPr lang="en-US" altLang="zh-CN" dirty="0"/>
              <a:t>widget</a:t>
            </a:r>
            <a:r>
              <a:rPr lang="zh-CN" altLang="en-US" dirty="0"/>
              <a:t>元件，例如：按钮</a:t>
            </a:r>
            <a:r>
              <a:rPr lang="en-US" altLang="zh-CN" dirty="0"/>
              <a:t>(Button)</a:t>
            </a:r>
            <a:r>
              <a:rPr lang="zh-CN" altLang="en-US" dirty="0"/>
              <a:t>、图片</a:t>
            </a:r>
            <a:r>
              <a:rPr lang="en-US" altLang="zh-CN" dirty="0"/>
              <a:t>(Image)</a:t>
            </a:r>
            <a:r>
              <a:rPr lang="zh-CN" altLang="en-US" dirty="0"/>
              <a:t>、文字面板</a:t>
            </a:r>
            <a:r>
              <a:rPr lang="en-US" altLang="zh-CN" dirty="0"/>
              <a:t>(Text Panel)</a:t>
            </a:r>
            <a:r>
              <a:rPr lang="zh-CN" altLang="en-US" dirty="0"/>
              <a:t>、选择钮</a:t>
            </a:r>
            <a:r>
              <a:rPr lang="en-US" altLang="zh-CN" dirty="0"/>
              <a:t>(Radio Button)</a:t>
            </a:r>
            <a:r>
              <a:rPr lang="zh-CN" altLang="en-US" dirty="0"/>
              <a:t>、下拉式菜单</a:t>
            </a:r>
            <a:r>
              <a:rPr lang="en-US" altLang="zh-CN" dirty="0"/>
              <a:t>(</a:t>
            </a:r>
            <a:r>
              <a:rPr lang="en-US" altLang="zh-CN" dirty="0" err="1"/>
              <a:t>Droplist</a:t>
            </a:r>
            <a:r>
              <a:rPr lang="en-US" altLang="zh-CN" dirty="0"/>
              <a:t>)</a:t>
            </a:r>
            <a:r>
              <a:rPr lang="zh-CN" altLang="en-US" dirty="0"/>
              <a:t>。</a:t>
            </a:r>
            <a:endParaRPr lang="zh-CN" altLang="en-US" dirty="0"/>
          </a:p>
          <a:p>
            <a:pPr eaLnBrk="1" hangingPunct="1">
              <a:spcBef>
                <a:spcPct val="0"/>
              </a:spcBef>
            </a:pPr>
            <a:r>
              <a:rPr lang="zh-CN" altLang="en-US" dirty="0"/>
              <a:t>　　</a:t>
            </a:r>
            <a:r>
              <a:rPr lang="zh-CN" altLang="en-US" b="1" dirty="0"/>
              <a:t>三</a:t>
            </a:r>
            <a:r>
              <a:rPr lang="en-US" altLang="zh-CN" b="1" dirty="0"/>
              <a:t>.</a:t>
            </a:r>
            <a:r>
              <a:rPr lang="zh-CN" altLang="en-US" b="1" dirty="0"/>
              <a:t>流程图</a:t>
            </a:r>
            <a:r>
              <a:rPr lang="en-US" altLang="zh-CN" dirty="0"/>
              <a:t>(Flowchart)</a:t>
            </a:r>
            <a:r>
              <a:rPr lang="en-US" altLang="zh-CN" dirty="0" err="1"/>
              <a:t>AxureRPFlowDiagram</a:t>
            </a:r>
            <a:r>
              <a:rPr lang="zh-CN" altLang="en-US" dirty="0"/>
              <a:t>快速建立流程图就像建立</a:t>
            </a:r>
            <a:r>
              <a:rPr lang="en-US" altLang="zh-CN" dirty="0"/>
              <a:t>wireframe</a:t>
            </a:r>
            <a:r>
              <a:rPr lang="zh-CN" altLang="en-US" dirty="0"/>
              <a:t>一样容易，</a:t>
            </a:r>
            <a:r>
              <a:rPr lang="en-US" altLang="zh-CN" dirty="0"/>
              <a:t>Flow Widget</a:t>
            </a:r>
            <a:r>
              <a:rPr lang="zh-CN" altLang="en-US" dirty="0"/>
              <a:t>中有设计流程图时会经常用到的形状，您可以轻松在流程之间加入连接线并设定连接的格式。</a:t>
            </a:r>
            <a:endParaRPr lang="zh-CN" altLang="en-US" dirty="0"/>
          </a:p>
          <a:p>
            <a:pPr eaLnBrk="1" hangingPunct="1">
              <a:spcBef>
                <a:spcPct val="0"/>
              </a:spcBef>
            </a:pPr>
            <a:r>
              <a:rPr lang="zh-CN" altLang="en-US" dirty="0"/>
              <a:t>　　</a:t>
            </a:r>
            <a:r>
              <a:rPr lang="zh-CN" altLang="en-US" b="1" dirty="0"/>
              <a:t>四</a:t>
            </a:r>
            <a:r>
              <a:rPr lang="en-US" altLang="zh-CN" b="1" dirty="0"/>
              <a:t>.</a:t>
            </a:r>
            <a:r>
              <a:rPr lang="zh-CN" altLang="en-US" b="1" dirty="0"/>
              <a:t>交互设计</a:t>
            </a:r>
            <a:r>
              <a:rPr lang="en-US" altLang="zh-CN" dirty="0"/>
              <a:t>(</a:t>
            </a:r>
            <a:r>
              <a:rPr lang="en-US" altLang="zh-CN" dirty="0" err="1"/>
              <a:t>InteractionDesign</a:t>
            </a:r>
            <a:r>
              <a:rPr lang="en-US" altLang="zh-CN" dirty="0"/>
              <a:t>) </a:t>
            </a:r>
            <a:r>
              <a:rPr lang="zh-CN" altLang="en-US" dirty="0"/>
              <a:t>大多数的</a:t>
            </a:r>
            <a:r>
              <a:rPr lang="en-US" altLang="zh-CN" dirty="0"/>
              <a:t>widget</a:t>
            </a:r>
            <a:r>
              <a:rPr lang="zh-CN" altLang="en-US" dirty="0"/>
              <a:t>可以对一个或多个事件产生动作，包括</a:t>
            </a:r>
            <a:r>
              <a:rPr lang="en-US" altLang="zh-CN" dirty="0" err="1"/>
              <a:t>OnClick</a:t>
            </a:r>
            <a:r>
              <a:rPr lang="zh-CN" altLang="en-US" dirty="0"/>
              <a:t>、</a:t>
            </a:r>
            <a:r>
              <a:rPr lang="en-US" altLang="zh-CN" dirty="0" err="1"/>
              <a:t>OnMouseOver</a:t>
            </a:r>
            <a:r>
              <a:rPr lang="zh-CN" altLang="en-US" dirty="0"/>
              <a:t>和</a:t>
            </a:r>
            <a:r>
              <a:rPr lang="en-US" altLang="zh-CN" dirty="0" err="1"/>
              <a:t>OnMouseLeave</a:t>
            </a:r>
            <a:r>
              <a:rPr lang="zh-CN" altLang="en-US" dirty="0"/>
              <a:t>等</a:t>
            </a:r>
            <a:endParaRPr lang="zh-CN" altLang="en-US" dirty="0"/>
          </a:p>
          <a:p>
            <a:pPr eaLnBrk="1" hangingPunct="1">
              <a:spcBef>
                <a:spcPct val="0"/>
              </a:spcBef>
            </a:pPr>
            <a:r>
              <a:rPr lang="zh-CN" altLang="en-US" dirty="0"/>
              <a:t>　　</a:t>
            </a:r>
            <a:r>
              <a:rPr lang="zh-CN" altLang="en-US" b="1" dirty="0"/>
              <a:t>五</a:t>
            </a:r>
            <a:r>
              <a:rPr lang="en-US" altLang="zh-CN" b="1" dirty="0"/>
              <a:t>.</a:t>
            </a:r>
            <a:r>
              <a:rPr lang="zh-CN" altLang="en-US" b="1" dirty="0"/>
              <a:t>自动输出网站原型</a:t>
            </a:r>
            <a:r>
              <a:rPr lang="en-US" altLang="zh-CN" dirty="0"/>
              <a:t>(HTML Prototype): </a:t>
            </a:r>
            <a:r>
              <a:rPr lang="en-US" altLang="zh-CN" dirty="0" err="1"/>
              <a:t>Axure</a:t>
            </a:r>
            <a:r>
              <a:rPr lang="zh-CN" altLang="en-US" dirty="0"/>
              <a:t>　</a:t>
            </a:r>
            <a:r>
              <a:rPr lang="en-US" altLang="zh-CN" dirty="0"/>
              <a:t>RP</a:t>
            </a:r>
            <a:r>
              <a:rPr lang="zh-CN" altLang="en-US" dirty="0"/>
              <a:t>可以将</a:t>
            </a:r>
            <a:r>
              <a:rPr lang="en-US" altLang="zh-CN" dirty="0"/>
              <a:t>wireframe</a:t>
            </a:r>
            <a:r>
              <a:rPr lang="zh-CN" altLang="en-US" dirty="0"/>
              <a:t>，输出成符合</a:t>
            </a:r>
            <a:r>
              <a:rPr lang="en-US" altLang="zh-CN" dirty="0" err="1"/>
              <a:t>InternetExplorer</a:t>
            </a:r>
            <a:r>
              <a:rPr lang="zh-CN" altLang="en-US" dirty="0"/>
              <a:t>或</a:t>
            </a:r>
            <a:r>
              <a:rPr lang="en-US" altLang="zh-CN" dirty="0"/>
              <a:t>Firefox</a:t>
            </a:r>
            <a:r>
              <a:rPr lang="zh-CN" altLang="en-US" dirty="0"/>
              <a:t>等不同</a:t>
            </a:r>
            <a:r>
              <a:rPr lang="zh-CN" altLang="en-US" u="sng" dirty="0">
                <a:hlinkClick r:id="rId4"/>
              </a:rPr>
              <a:t>浏览器</a:t>
            </a:r>
            <a:r>
              <a:rPr lang="zh-CN" altLang="en-US" dirty="0"/>
              <a:t>的</a:t>
            </a:r>
            <a:r>
              <a:rPr lang="en-US" altLang="zh-CN" dirty="0"/>
              <a:t>HTML prototype</a:t>
            </a:r>
            <a:r>
              <a:rPr lang="zh-CN" altLang="en-US" dirty="0"/>
              <a:t>。</a:t>
            </a:r>
            <a:endParaRPr lang="zh-CN" altLang="en-US" dirty="0"/>
          </a:p>
          <a:p>
            <a:pPr eaLnBrk="1" hangingPunct="1">
              <a:spcBef>
                <a:spcPct val="0"/>
              </a:spcBef>
            </a:pPr>
            <a:r>
              <a:rPr lang="zh-CN" altLang="en-US" dirty="0"/>
              <a:t>　　</a:t>
            </a:r>
            <a:r>
              <a:rPr lang="zh-CN" altLang="en-US" b="1" dirty="0"/>
              <a:t>六</a:t>
            </a:r>
            <a:r>
              <a:rPr lang="en-US" altLang="zh-CN" b="1" dirty="0"/>
              <a:t>.</a:t>
            </a:r>
            <a:r>
              <a:rPr lang="zh-CN" altLang="en-US" b="1" dirty="0"/>
              <a:t>自动输出</a:t>
            </a:r>
            <a:r>
              <a:rPr lang="en-US" altLang="zh-CN" b="1" dirty="0"/>
              <a:t>word</a:t>
            </a:r>
            <a:r>
              <a:rPr lang="zh-CN" altLang="en-US" b="1" dirty="0"/>
              <a:t>格式规格文件</a:t>
            </a:r>
            <a:r>
              <a:rPr lang="en-US" altLang="zh-CN" dirty="0"/>
              <a:t>(Specification) </a:t>
            </a:r>
            <a:r>
              <a:rPr lang="en-US" altLang="zh-CN" dirty="0" err="1"/>
              <a:t>Axure</a:t>
            </a:r>
            <a:r>
              <a:rPr lang="en-US" altLang="zh-CN" dirty="0"/>
              <a:t> RP</a:t>
            </a:r>
            <a:r>
              <a:rPr lang="zh-CN" altLang="en-US" dirty="0"/>
              <a:t>可以输出</a:t>
            </a:r>
            <a:r>
              <a:rPr lang="en-US" altLang="zh-CN" dirty="0"/>
              <a:t>Word</a:t>
            </a:r>
            <a:r>
              <a:rPr lang="zh-CN" altLang="en-US" dirty="0"/>
              <a:t>的格式的文件，规格文件包含了目录、网页清单、网页和附有注解的</a:t>
            </a:r>
            <a:r>
              <a:rPr lang="en-US" altLang="zh-CN" dirty="0"/>
              <a:t>Master</a:t>
            </a:r>
            <a:r>
              <a:rPr lang="zh-CN" altLang="en-US" dirty="0"/>
              <a:t>、</a:t>
            </a:r>
            <a:r>
              <a:rPr lang="en-US" altLang="zh-CN" dirty="0"/>
              <a:t>Annotation</a:t>
            </a:r>
            <a:r>
              <a:rPr lang="zh-CN" altLang="en-US" dirty="0"/>
              <a:t>、</a:t>
            </a:r>
            <a:r>
              <a:rPr lang="en-US" altLang="zh-CN" dirty="0"/>
              <a:t>Interaction</a:t>
            </a:r>
            <a:r>
              <a:rPr lang="zh-CN" altLang="en-US" dirty="0"/>
              <a:t>和</a:t>
            </a:r>
            <a:r>
              <a:rPr lang="en-US" altLang="zh-CN" dirty="0"/>
              <a:t>Widget</a:t>
            </a:r>
            <a:r>
              <a:rPr lang="zh-CN" altLang="en-US" dirty="0"/>
              <a:t>特定的资讯，以及结尾文件</a:t>
            </a:r>
            <a:r>
              <a:rPr lang="en-US" altLang="zh-CN" dirty="0"/>
              <a:t>(</a:t>
            </a:r>
            <a:r>
              <a:rPr lang="zh-CN" altLang="en-US" dirty="0"/>
              <a:t>例如：附录</a:t>
            </a:r>
            <a:r>
              <a:rPr lang="en-US" altLang="zh-CN" dirty="0"/>
              <a:t>)</a:t>
            </a:r>
            <a:r>
              <a:rPr lang="zh-CN" altLang="en-US" dirty="0"/>
              <a:t>，规格的内容与格式也可以依据不同的阅读对象来变更。</a:t>
            </a:r>
            <a:endParaRPr lang="en-US" altLang="zh-CN" b="1" dirty="0"/>
          </a:p>
          <a:p>
            <a:pPr eaLnBrk="1" hangingPunct="1">
              <a:spcBef>
                <a:spcPct val="0"/>
              </a:spcBef>
            </a:pPr>
            <a:endParaRPr lang="zh-CN" altLang="en-US" dirty="0"/>
          </a:p>
        </p:txBody>
      </p:sp>
      <p:sp>
        <p:nvSpPr>
          <p:cNvPr id="6246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9AD5DE1E-8F15-42EA-9F2F-C743CEDEDE2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fld id="{E1C84BD1-F70F-4342-9874-AF64020E3874}" type="datetime1">
              <a:rPr lang="zh-CN" altLang="en-US"/>
            </a:fld>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CAF8DB59-D1C8-46DE-B275-279383A1ADA5}"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fld id="{21A90B1C-FC3E-401B-B31E-0A603E3260F3}" type="datetime1">
              <a:rPr lang="zh-CN" altLang="en-US"/>
            </a:fld>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3F00213E-7C0E-45FB-86CC-19A1D3085D44}"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72300" y="44450"/>
            <a:ext cx="2171700" cy="60864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44450"/>
            <a:ext cx="6362700" cy="60864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fld id="{47D3E468-9879-4EE0-ADD7-5038ABB7F987}" type="datetime1">
              <a:rPr lang="zh-CN" altLang="en-US"/>
            </a:fld>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A5816DE0-7095-4F86-8A08-3151AA898DA0}"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fld id="{C0F95D58-4C02-453D-AB5D-96F9683E4F81}" type="datetime1">
              <a:rPr lang="zh-CN" altLang="en-US"/>
            </a:fld>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CB07928A-7C2C-4ADC-9A99-997E9BBC8AAF}"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fld id="{F135B661-F37C-49C5-9E5D-8553A8F476A9}" type="datetime1">
              <a:rPr lang="zh-CN" altLang="en-US"/>
            </a:fld>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78B9CB87-ED03-414A-920C-8CBFE63BFE0E}"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fld id="{04AF5259-6F05-417A-8667-5A3B21D2BE5E}" type="datetime1">
              <a:rPr lang="zh-CN" altLang="en-US"/>
            </a:fld>
            <a:endParaRPr lang="en-US" altLang="zh-CN"/>
          </a:p>
        </p:txBody>
      </p:sp>
      <p:sp>
        <p:nvSpPr>
          <p:cNvPr id="6" name="Rectangle 7"/>
          <p:cNvSpPr>
            <a:spLocks noGrp="1" noChangeArrowheads="1"/>
          </p:cNvSpPr>
          <p:nvPr>
            <p:ph type="sldNum" sz="quarter" idx="11"/>
          </p:nvPr>
        </p:nvSpPr>
        <p:spPr/>
        <p:txBody>
          <a:bodyPr/>
          <a:lstStyle>
            <a:lvl1pPr>
              <a:defRPr/>
            </a:lvl1pPr>
          </a:lstStyle>
          <a:p>
            <a:pPr>
              <a:defRPr/>
            </a:pPr>
            <a:fld id="{7E28D276-E44B-48B1-909E-7651BF0907CC}"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fld id="{E4D68021-A299-4B02-9A45-ECE538FA5E43}" type="datetime1">
              <a:rPr lang="zh-CN" altLang="en-US"/>
            </a:fld>
            <a:endParaRPr lang="en-US" altLang="zh-CN"/>
          </a:p>
        </p:txBody>
      </p:sp>
      <p:sp>
        <p:nvSpPr>
          <p:cNvPr id="8" name="Rectangle 7"/>
          <p:cNvSpPr>
            <a:spLocks noGrp="1" noChangeArrowheads="1"/>
          </p:cNvSpPr>
          <p:nvPr>
            <p:ph type="sldNum" sz="quarter" idx="11"/>
          </p:nvPr>
        </p:nvSpPr>
        <p:spPr/>
        <p:txBody>
          <a:bodyPr/>
          <a:lstStyle>
            <a:lvl1pPr>
              <a:defRPr/>
            </a:lvl1pPr>
          </a:lstStyle>
          <a:p>
            <a:pPr>
              <a:defRPr/>
            </a:pPr>
            <a:fld id="{EC591466-34EA-4F6A-A62B-9AA2F33D32E5}"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fld id="{16B006E6-69DE-408E-BB7B-354722E0AFAC}" type="datetime1">
              <a:rPr lang="zh-CN" altLang="en-US"/>
            </a:fld>
            <a:endParaRPr lang="en-US" altLang="zh-CN"/>
          </a:p>
        </p:txBody>
      </p:sp>
      <p:sp>
        <p:nvSpPr>
          <p:cNvPr id="4" name="Rectangle 7"/>
          <p:cNvSpPr>
            <a:spLocks noGrp="1" noChangeArrowheads="1"/>
          </p:cNvSpPr>
          <p:nvPr>
            <p:ph type="sldNum" sz="quarter" idx="11"/>
          </p:nvPr>
        </p:nvSpPr>
        <p:spPr/>
        <p:txBody>
          <a:bodyPr/>
          <a:lstStyle>
            <a:lvl1pPr>
              <a:defRPr/>
            </a:lvl1pPr>
          </a:lstStyle>
          <a:p>
            <a:pPr>
              <a:defRPr/>
            </a:pPr>
            <a:fld id="{679BB5E2-5056-4405-9090-33CBA5AEE23A}"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7B0DCE3E-738F-4EA5-8919-B95ED10FC1D3}" type="datetime1">
              <a:rPr lang="zh-CN" altLang="en-US"/>
            </a:fld>
            <a:endParaRPr lang="en-US" altLang="zh-CN"/>
          </a:p>
        </p:txBody>
      </p:sp>
      <p:sp>
        <p:nvSpPr>
          <p:cNvPr id="3" name="Rectangle 7"/>
          <p:cNvSpPr>
            <a:spLocks noGrp="1" noChangeArrowheads="1"/>
          </p:cNvSpPr>
          <p:nvPr>
            <p:ph type="sldNum" sz="quarter" idx="11"/>
          </p:nvPr>
        </p:nvSpPr>
        <p:spPr/>
        <p:txBody>
          <a:bodyPr/>
          <a:lstStyle>
            <a:lvl1pPr>
              <a:defRPr/>
            </a:lvl1pPr>
          </a:lstStyle>
          <a:p>
            <a:pPr>
              <a:defRPr/>
            </a:pPr>
            <a:fld id="{FA5B57B4-663D-4D8B-A7E0-15EDF2D2AFE1}"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fld id="{BD29880E-D38E-4134-A622-4AF56030C9F2}" type="datetime1">
              <a:rPr lang="zh-CN" altLang="en-US"/>
            </a:fld>
            <a:endParaRPr lang="en-US" altLang="zh-CN"/>
          </a:p>
        </p:txBody>
      </p:sp>
      <p:sp>
        <p:nvSpPr>
          <p:cNvPr id="6" name="Rectangle 7"/>
          <p:cNvSpPr>
            <a:spLocks noGrp="1" noChangeArrowheads="1"/>
          </p:cNvSpPr>
          <p:nvPr>
            <p:ph type="sldNum" sz="quarter" idx="11"/>
          </p:nvPr>
        </p:nvSpPr>
        <p:spPr/>
        <p:txBody>
          <a:bodyPr/>
          <a:lstStyle>
            <a:lvl1pPr>
              <a:defRPr/>
            </a:lvl1pPr>
          </a:lstStyle>
          <a:p>
            <a:pPr>
              <a:defRPr/>
            </a:pPr>
            <a:fld id="{710373E1-195D-4222-9219-1D222136590B}"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fld id="{57D6E02B-6235-4098-8997-39CA163CCC4E}" type="datetime1">
              <a:rPr lang="zh-CN" altLang="en-US"/>
            </a:fld>
            <a:endParaRPr lang="en-US" altLang="zh-CN"/>
          </a:p>
        </p:txBody>
      </p:sp>
      <p:sp>
        <p:nvSpPr>
          <p:cNvPr id="6" name="Rectangle 7"/>
          <p:cNvSpPr>
            <a:spLocks noGrp="1" noChangeArrowheads="1"/>
          </p:cNvSpPr>
          <p:nvPr>
            <p:ph type="sldNum" sz="quarter" idx="11"/>
          </p:nvPr>
        </p:nvSpPr>
        <p:spPr/>
        <p:txBody>
          <a:bodyPr/>
          <a:lstStyle>
            <a:lvl1pPr>
              <a:defRPr/>
            </a:lvl1pPr>
          </a:lstStyle>
          <a:p>
            <a:pPr>
              <a:defRPr/>
            </a:pPr>
            <a:fld id="{5FDF2EFE-1739-4E06-A501-9AA3BB6D252A}"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jpeg"/><Relationship Id="rId13" Type="http://schemas.openxmlformats.org/officeDocument/2006/relationships/image" Target="../media/image2.jpe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152400"/>
            <a:ext cx="9144000" cy="6705600"/>
            <a:chOff x="0" y="96"/>
            <a:chExt cx="5760" cy="4224"/>
          </a:xfrm>
        </p:grpSpPr>
        <p:sp>
          <p:nvSpPr>
            <p:cNvPr id="32771" name="Rectangle 3"/>
            <p:cNvSpPr>
              <a:spLocks noChangeArrowheads="1"/>
            </p:cNvSpPr>
            <p:nvPr userDrawn="1"/>
          </p:nvSpPr>
          <p:spPr bwMode="auto">
            <a:xfrm>
              <a:off x="0" y="4080"/>
              <a:ext cx="5760" cy="240"/>
            </a:xfrm>
            <a:prstGeom prst="rect">
              <a:avLst/>
            </a:prstGeom>
            <a:gradFill rotWithShape="0">
              <a:gsLst>
                <a:gs pos="0">
                  <a:schemeClr val="bg1"/>
                </a:gs>
                <a:gs pos="100000">
                  <a:srgbClr val="00297A"/>
                </a:gs>
              </a:gsLst>
              <a:lin ang="0" scaled="1"/>
            </a:gradFill>
            <a:ln w="9525">
              <a:noFill/>
              <a:miter lim="800000"/>
            </a:ln>
            <a:effectLst/>
          </p:spPr>
          <p:txBody>
            <a:bodyPr wrap="none" anchor="ctr"/>
            <a:lstStyle/>
            <a:p>
              <a:pPr algn="r">
                <a:spcBef>
                  <a:spcPct val="0"/>
                </a:spcBef>
                <a:buFontTx/>
                <a:buNone/>
                <a:defRPr/>
              </a:pPr>
              <a:r>
                <a:rPr kumimoji="1" lang="zh-CN" altLang="en-GB">
                  <a:solidFill>
                    <a:srgbClr val="CC0000"/>
                  </a:solidFill>
                  <a:latin typeface="隶书" pitchFamily="49" charset="-122"/>
                  <a:ea typeface="隶书" pitchFamily="49" charset="-122"/>
                </a:rPr>
                <a:t>中国地质大学（武汉）信息工程学院</a:t>
              </a:r>
              <a:endParaRPr kumimoji="1" lang="en-US" altLang="zh-CN">
                <a:solidFill>
                  <a:srgbClr val="CC0000"/>
                </a:solidFill>
                <a:latin typeface="隶书" pitchFamily="49" charset="-122"/>
                <a:ea typeface="隶书" pitchFamily="49" charset="-122"/>
              </a:endParaRPr>
            </a:p>
          </p:txBody>
        </p:sp>
        <p:pic>
          <p:nvPicPr>
            <p:cNvPr id="1032" name="Picture 4" descr="校徽2001"/>
            <p:cNvPicPr>
              <a:picLocks noChangeAspect="1" noChangeArrowheads="1"/>
            </p:cNvPicPr>
            <p:nvPr userDrawn="1"/>
          </p:nvPicPr>
          <p:blipFill>
            <a:blip r:embed="rId13">
              <a:lum bright="70000" contrast="-70000"/>
            </a:blip>
            <a:srcRect/>
            <a:stretch>
              <a:fillRect/>
            </a:stretch>
          </p:blipFill>
          <p:spPr bwMode="auto">
            <a:xfrm>
              <a:off x="5232" y="3600"/>
              <a:ext cx="432" cy="432"/>
            </a:xfrm>
            <a:prstGeom prst="rect">
              <a:avLst/>
            </a:prstGeom>
            <a:noFill/>
            <a:ln w="9525">
              <a:noFill/>
              <a:miter lim="800000"/>
              <a:headEnd/>
              <a:tailEnd/>
            </a:ln>
          </p:spPr>
        </p:pic>
        <p:pic>
          <p:nvPicPr>
            <p:cNvPr id="1033" name="Picture 5" descr="校徽2001"/>
            <p:cNvPicPr>
              <a:picLocks noChangeAspect="1" noChangeArrowheads="1"/>
            </p:cNvPicPr>
            <p:nvPr userDrawn="1"/>
          </p:nvPicPr>
          <p:blipFill>
            <a:blip r:embed="rId14">
              <a:clrChange>
                <a:clrFrom>
                  <a:srgbClr val="FFFFFF"/>
                </a:clrFrom>
                <a:clrTo>
                  <a:srgbClr val="FFFFFF">
                    <a:alpha val="0"/>
                  </a:srgbClr>
                </a:clrTo>
              </a:clrChange>
              <a:lum bright="70000" contrast="-70000"/>
            </a:blip>
            <a:srcRect/>
            <a:stretch>
              <a:fillRect/>
            </a:stretch>
          </p:blipFill>
          <p:spPr bwMode="auto">
            <a:xfrm>
              <a:off x="96" y="96"/>
              <a:ext cx="480" cy="432"/>
            </a:xfrm>
            <a:prstGeom prst="rect">
              <a:avLst/>
            </a:prstGeom>
            <a:noFill/>
            <a:ln w="9525">
              <a:noFill/>
              <a:miter lim="800000"/>
              <a:headEnd/>
              <a:tailEnd/>
            </a:ln>
          </p:spPr>
        </p:pic>
      </p:grpSp>
      <p:sp>
        <p:nvSpPr>
          <p:cNvPr id="32774" name="Rectangle 6"/>
          <p:cNvSpPr>
            <a:spLocks noGrp="1" noChangeArrowheads="1"/>
          </p:cNvSpPr>
          <p:nvPr>
            <p:ph type="dt" sz="half" idx="2"/>
          </p:nvPr>
        </p:nvSpPr>
        <p:spPr bwMode="auto">
          <a:xfrm>
            <a:off x="838200" y="6553200"/>
            <a:ext cx="1600200" cy="3048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sz="1400" smtClean="0">
                <a:solidFill>
                  <a:srgbClr val="CC0000"/>
                </a:solidFill>
              </a:defRPr>
            </a:lvl1pPr>
          </a:lstStyle>
          <a:p>
            <a:pPr>
              <a:defRPr/>
            </a:pPr>
            <a:fld id="{6154448F-5649-4D18-8590-9D5E0484187F}" type="datetime1">
              <a:rPr lang="zh-CN" altLang="en-US"/>
            </a:fld>
            <a:endParaRPr lang="en-US" altLang="zh-CN"/>
          </a:p>
        </p:txBody>
      </p:sp>
      <p:sp>
        <p:nvSpPr>
          <p:cNvPr id="32775" name="Rectangle 7"/>
          <p:cNvSpPr>
            <a:spLocks noGrp="1" noChangeArrowheads="1"/>
          </p:cNvSpPr>
          <p:nvPr>
            <p:ph type="sldNum" sz="quarter" idx="4"/>
          </p:nvPr>
        </p:nvSpPr>
        <p:spPr bwMode="auto">
          <a:xfrm>
            <a:off x="2590800" y="6553200"/>
            <a:ext cx="533400" cy="3048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400" smtClean="0">
                <a:solidFill>
                  <a:srgbClr val="CC0000"/>
                </a:solidFill>
              </a:defRPr>
            </a:lvl1pPr>
          </a:lstStyle>
          <a:p>
            <a:pPr>
              <a:defRPr/>
            </a:pPr>
            <a:fld id="{68A3270B-4519-4C35-9561-BBB4BD087D93}" type="slidenum">
              <a:rPr lang="zh-CN" altLang="en-US"/>
            </a:fld>
            <a:endParaRPr lang="en-US" altLang="zh-CN"/>
          </a:p>
        </p:txBody>
      </p:sp>
      <p:sp>
        <p:nvSpPr>
          <p:cNvPr id="1029" name="Rectangle 2"/>
          <p:cNvSpPr>
            <a:spLocks noGrp="1" noChangeArrowheads="1"/>
          </p:cNvSpPr>
          <p:nvPr>
            <p:ph type="title"/>
          </p:nvPr>
        </p:nvSpPr>
        <p:spPr bwMode="auto">
          <a:xfrm>
            <a:off x="914400" y="44450"/>
            <a:ext cx="8229600" cy="69215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单击此处编辑母版标题样式</a:t>
            </a:r>
            <a:endParaRPr lang="zh-CN" altLang="en-US"/>
          </a:p>
        </p:txBody>
      </p:sp>
      <p:sp>
        <p:nvSpPr>
          <p:cNvPr id="1030"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3200" b="1">
          <a:solidFill>
            <a:srgbClr val="0000FF"/>
          </a:solidFill>
          <a:latin typeface="+mj-lt"/>
          <a:ea typeface="+mj-ea"/>
          <a:cs typeface="+mj-cs"/>
        </a:defRPr>
      </a:lvl1pPr>
      <a:lvl2pPr algn="ctr" rtl="0" eaLnBrk="0" fontAlgn="base" hangingPunct="0">
        <a:spcBef>
          <a:spcPct val="0"/>
        </a:spcBef>
        <a:spcAft>
          <a:spcPct val="0"/>
        </a:spcAft>
        <a:defRPr sz="3200" b="1">
          <a:solidFill>
            <a:srgbClr val="0000FF"/>
          </a:solidFill>
          <a:latin typeface="Times New Roman" panose="02020603050405020304" pitchFamily="18" charset="0"/>
          <a:ea typeface="SimSun" pitchFamily="2" charset="-122"/>
        </a:defRPr>
      </a:lvl2pPr>
      <a:lvl3pPr algn="ctr" rtl="0" eaLnBrk="0" fontAlgn="base" hangingPunct="0">
        <a:spcBef>
          <a:spcPct val="0"/>
        </a:spcBef>
        <a:spcAft>
          <a:spcPct val="0"/>
        </a:spcAft>
        <a:defRPr sz="3200" b="1">
          <a:solidFill>
            <a:srgbClr val="0000FF"/>
          </a:solidFill>
          <a:latin typeface="Times New Roman" panose="02020603050405020304" pitchFamily="18" charset="0"/>
          <a:ea typeface="SimSun" pitchFamily="2" charset="-122"/>
        </a:defRPr>
      </a:lvl3pPr>
      <a:lvl4pPr algn="ctr" rtl="0" eaLnBrk="0" fontAlgn="base" hangingPunct="0">
        <a:spcBef>
          <a:spcPct val="0"/>
        </a:spcBef>
        <a:spcAft>
          <a:spcPct val="0"/>
        </a:spcAft>
        <a:defRPr sz="3200" b="1">
          <a:solidFill>
            <a:srgbClr val="0000FF"/>
          </a:solidFill>
          <a:latin typeface="Times New Roman" panose="02020603050405020304" pitchFamily="18" charset="0"/>
          <a:ea typeface="SimSun" pitchFamily="2" charset="-122"/>
        </a:defRPr>
      </a:lvl4pPr>
      <a:lvl5pPr algn="ctr" rtl="0" eaLnBrk="0" fontAlgn="base" hangingPunct="0">
        <a:spcBef>
          <a:spcPct val="0"/>
        </a:spcBef>
        <a:spcAft>
          <a:spcPct val="0"/>
        </a:spcAft>
        <a:defRPr sz="3200" b="1">
          <a:solidFill>
            <a:srgbClr val="0000FF"/>
          </a:solidFill>
          <a:latin typeface="Times New Roman" panose="02020603050405020304" pitchFamily="18" charset="0"/>
          <a:ea typeface="SimSun" pitchFamily="2" charset="-122"/>
        </a:defRPr>
      </a:lvl5pPr>
      <a:lvl6pPr marL="457200" algn="ctr" rtl="0" fontAlgn="base">
        <a:spcBef>
          <a:spcPct val="0"/>
        </a:spcBef>
        <a:spcAft>
          <a:spcPct val="0"/>
        </a:spcAft>
        <a:defRPr sz="3200" b="1">
          <a:solidFill>
            <a:srgbClr val="0000FF"/>
          </a:solidFill>
          <a:latin typeface="Times New Roman" panose="02020603050405020304" pitchFamily="18" charset="0"/>
          <a:ea typeface="SimSun" pitchFamily="2" charset="-122"/>
        </a:defRPr>
      </a:lvl6pPr>
      <a:lvl7pPr marL="914400" algn="ctr" rtl="0" fontAlgn="base">
        <a:spcBef>
          <a:spcPct val="0"/>
        </a:spcBef>
        <a:spcAft>
          <a:spcPct val="0"/>
        </a:spcAft>
        <a:defRPr sz="3200" b="1">
          <a:solidFill>
            <a:srgbClr val="0000FF"/>
          </a:solidFill>
          <a:latin typeface="Times New Roman" panose="02020603050405020304" pitchFamily="18" charset="0"/>
          <a:ea typeface="SimSun" pitchFamily="2" charset="-122"/>
        </a:defRPr>
      </a:lvl7pPr>
      <a:lvl8pPr marL="1371600" algn="ctr" rtl="0" fontAlgn="base">
        <a:spcBef>
          <a:spcPct val="0"/>
        </a:spcBef>
        <a:spcAft>
          <a:spcPct val="0"/>
        </a:spcAft>
        <a:defRPr sz="3200" b="1">
          <a:solidFill>
            <a:srgbClr val="0000FF"/>
          </a:solidFill>
          <a:latin typeface="Times New Roman" panose="02020603050405020304" pitchFamily="18" charset="0"/>
          <a:ea typeface="SimSun" pitchFamily="2" charset="-122"/>
        </a:defRPr>
      </a:lvl8pPr>
      <a:lvl9pPr marL="1828800" algn="ctr" rtl="0" fontAlgn="base">
        <a:spcBef>
          <a:spcPct val="0"/>
        </a:spcBef>
        <a:spcAft>
          <a:spcPct val="0"/>
        </a:spcAft>
        <a:defRPr sz="3200" b="1">
          <a:solidFill>
            <a:srgbClr val="0000FF"/>
          </a:solidFill>
          <a:latin typeface="Times New Roman" panose="02020603050405020304" pitchFamily="18" charset="0"/>
          <a:ea typeface="SimSun" pitchFamily="2" charset="-122"/>
        </a:defRPr>
      </a:lvl9pPr>
    </p:titleStyle>
    <p:bodyStyle>
      <a:lvl1pPr marL="342900" indent="-342900" algn="l" rtl="0" eaLnBrk="0" fontAlgn="base" hangingPunct="0">
        <a:spcBef>
          <a:spcPct val="20000"/>
        </a:spcBef>
        <a:spcAft>
          <a:spcPct val="0"/>
        </a:spcAft>
        <a:buClr>
          <a:srgbClr val="990000"/>
        </a:buClr>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990000"/>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90000"/>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990000"/>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990000"/>
        </a:buClr>
        <a:buChar char="»"/>
        <a:defRPr sz="2000">
          <a:solidFill>
            <a:schemeClr val="tx1"/>
          </a:solidFill>
          <a:latin typeface="+mn-lt"/>
          <a:ea typeface="+mn-ea"/>
        </a:defRPr>
      </a:lvl5pPr>
      <a:lvl6pPr marL="2514600" indent="-228600" algn="l" rtl="0" fontAlgn="base">
        <a:spcBef>
          <a:spcPct val="20000"/>
        </a:spcBef>
        <a:spcAft>
          <a:spcPct val="0"/>
        </a:spcAft>
        <a:buClr>
          <a:srgbClr val="990000"/>
        </a:buClr>
        <a:buChar char="»"/>
        <a:defRPr sz="2000">
          <a:solidFill>
            <a:schemeClr val="tx1"/>
          </a:solidFill>
          <a:latin typeface="+mn-lt"/>
          <a:ea typeface="+mn-ea"/>
        </a:defRPr>
      </a:lvl6pPr>
      <a:lvl7pPr marL="2971800" indent="-228600" algn="l" rtl="0" fontAlgn="base">
        <a:spcBef>
          <a:spcPct val="20000"/>
        </a:spcBef>
        <a:spcAft>
          <a:spcPct val="0"/>
        </a:spcAft>
        <a:buClr>
          <a:srgbClr val="990000"/>
        </a:buClr>
        <a:buChar char="»"/>
        <a:defRPr sz="2000">
          <a:solidFill>
            <a:schemeClr val="tx1"/>
          </a:solidFill>
          <a:latin typeface="+mn-lt"/>
          <a:ea typeface="+mn-ea"/>
        </a:defRPr>
      </a:lvl7pPr>
      <a:lvl8pPr marL="3429000" indent="-228600" algn="l" rtl="0" fontAlgn="base">
        <a:spcBef>
          <a:spcPct val="20000"/>
        </a:spcBef>
        <a:spcAft>
          <a:spcPct val="0"/>
        </a:spcAft>
        <a:buClr>
          <a:srgbClr val="990000"/>
        </a:buClr>
        <a:buChar char="»"/>
        <a:defRPr sz="2000">
          <a:solidFill>
            <a:schemeClr val="tx1"/>
          </a:solidFill>
          <a:latin typeface="+mn-lt"/>
          <a:ea typeface="+mn-ea"/>
        </a:defRPr>
      </a:lvl8pPr>
      <a:lvl9pPr marL="3886200" indent="-228600" algn="l" rtl="0" fontAlgn="base">
        <a:spcBef>
          <a:spcPct val="20000"/>
        </a:spcBef>
        <a:spcAft>
          <a:spcPct val="0"/>
        </a:spcAft>
        <a:buClr>
          <a:srgbClr val="990000"/>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27.jpeg"/><Relationship Id="rId1" Type="http://schemas.openxmlformats.org/officeDocument/2006/relationships/hyperlink" Target="http://www.discover.uottawa.ca/"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hyperlink" Target="http://old.sigchi.org/cdg/cdg2.html#2_1"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41.wmf"/><Relationship Id="rId4" Type="http://schemas.openxmlformats.org/officeDocument/2006/relationships/oleObject" Target="../embeddings/oleObject1.bin"/><Relationship Id="rId3" Type="http://schemas.openxmlformats.org/officeDocument/2006/relationships/hyperlink" Target="http://hcibib.org/education/" TargetMode="External"/><Relationship Id="rId2" Type="http://schemas.openxmlformats.org/officeDocument/2006/relationships/hyperlink" Target="https://developer.apple.com/library/mac/#documentation/UserExperience/Conceptual/AppleHIGuidelines/Intro/Intro.html" TargetMode="External"/><Relationship Id="rId1" Type="http://schemas.openxmlformats.org/officeDocument/2006/relationships/hyperlink" Target="http://hcibib.org/" TargetMode="External"/></Relationships>
</file>

<file path=ppt/slides/_rels/slide39.xml.rels><?xml version="1.0" encoding="UTF-8" standalone="yes"?>
<Relationships xmlns="http://schemas.openxmlformats.org/package/2006/relationships"><Relationship Id="rId9" Type="http://schemas.openxmlformats.org/officeDocument/2006/relationships/hyperlink" Target="http://www.cndu.cn/" TargetMode="External"/><Relationship Id="rId8" Type="http://schemas.openxmlformats.org/officeDocument/2006/relationships/hyperlink" Target="http://www.lemoons.com/" TargetMode="External"/><Relationship Id="rId7" Type="http://schemas.openxmlformats.org/officeDocument/2006/relationships/hyperlink" Target="http://www.newwebpick.com/" TargetMode="External"/><Relationship Id="rId6" Type="http://schemas.openxmlformats.org/officeDocument/2006/relationships/hyperlink" Target="http://www.5d.cn/" TargetMode="External"/><Relationship Id="rId5" Type="http://schemas.openxmlformats.org/officeDocument/2006/relationships/hyperlink" Target="http://www.arting365.com/" TargetMode="External"/><Relationship Id="rId4" Type="http://schemas.openxmlformats.org/officeDocument/2006/relationships/hyperlink" Target="http://www.dolcn.com/" TargetMode="External"/><Relationship Id="rId3" Type="http://schemas.openxmlformats.org/officeDocument/2006/relationships/hyperlink" Target="http://www.visionunion.com/" TargetMode="External"/><Relationship Id="rId22" Type="http://schemas.openxmlformats.org/officeDocument/2006/relationships/slideLayout" Target="../slideLayouts/slideLayout5.xml"/><Relationship Id="rId21" Type="http://schemas.openxmlformats.org/officeDocument/2006/relationships/hyperlink" Target="http://www.msra.cn/default.aspx" TargetMode="External"/><Relationship Id="rId20" Type="http://schemas.openxmlformats.org/officeDocument/2006/relationships/hyperlink" Target="http://www.hcibib.org/" TargetMode="External"/><Relationship Id="rId2" Type="http://schemas.openxmlformats.org/officeDocument/2006/relationships/hyperlink" Target="http://www.chinavisual.com/" TargetMode="External"/><Relationship Id="rId19" Type="http://schemas.openxmlformats.org/officeDocument/2006/relationships/hyperlink" Target="http://www.hcirn.com/" TargetMode="External"/><Relationship Id="rId18" Type="http://schemas.openxmlformats.org/officeDocument/2006/relationships/hyperlink" Target="http://www.upassoc.org/" TargetMode="External"/><Relationship Id="rId17" Type="http://schemas.openxmlformats.org/officeDocument/2006/relationships/hyperlink" Target="http://www.sigchi.org/" TargetMode="External"/><Relationship Id="rId16" Type="http://schemas.openxmlformats.org/officeDocument/2006/relationships/hyperlink" Target="http://www.hci.org.cn/index.php?lang=cn" TargetMode="External"/><Relationship Id="rId15" Type="http://schemas.openxmlformats.org/officeDocument/2006/relationships/hyperlink" Target="http://www.chinaui.com/" TargetMode="External"/><Relationship Id="rId14" Type="http://schemas.openxmlformats.org/officeDocument/2006/relationships/hyperlink" Target="http://www.uirss.com/" TargetMode="External"/><Relationship Id="rId13" Type="http://schemas.openxmlformats.org/officeDocument/2006/relationships/hyperlink" Target="http://www.uitimes.com/" TargetMode="External"/><Relationship Id="rId12" Type="http://schemas.openxmlformats.org/officeDocument/2006/relationships/hyperlink" Target="http://www.worldui.com/" TargetMode="External"/><Relationship Id="rId11" Type="http://schemas.openxmlformats.org/officeDocument/2006/relationships/hyperlink" Target="http://www.blueidea.com/" TargetMode="External"/><Relationship Id="rId10" Type="http://schemas.openxmlformats.org/officeDocument/2006/relationships/hyperlink" Target="http://www.52design.com/" TargetMode="External"/><Relationship Id="rId1" Type="http://schemas.openxmlformats.org/officeDocument/2006/relationships/image" Target="../media/image4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hyperlink" Target="http://iel.iscas.ac.cn/" TargetMode="External"/><Relationship Id="rId8" Type="http://schemas.openxmlformats.org/officeDocument/2006/relationships/hyperlink" Target="http://www.upassoc.org/" TargetMode="External"/><Relationship Id="rId7" Type="http://schemas.openxmlformats.org/officeDocument/2006/relationships/hyperlink" Target="http://www.usability.gov/" TargetMode="External"/><Relationship Id="rId6" Type="http://schemas.openxmlformats.org/officeDocument/2006/relationships/hyperlink" Target="http://usability.dlmu.edu.cn/" TargetMode="External"/><Relationship Id="rId5" Type="http://schemas.openxmlformats.org/officeDocument/2006/relationships/hyperlink" Target="http://iel.iscas.ac.cn/sigchichina/" TargetMode="External"/><Relationship Id="rId4" Type="http://schemas.openxmlformats.org/officeDocument/2006/relationships/hyperlink" Target="http://www.hcii2017.org/index.php" TargetMode="External"/><Relationship Id="rId3" Type="http://schemas.openxmlformats.org/officeDocument/2006/relationships/hyperlink" Target="http://www.ccf.org.cn/sites/ccf/index.jsp" TargetMode="External"/><Relationship Id="rId2" Type="http://schemas.openxmlformats.org/officeDocument/2006/relationships/hyperlink" Target="http://www.computer.org/portal/site/ieeecs/index.jsp" TargetMode="External"/><Relationship Id="rId18" Type="http://schemas.openxmlformats.org/officeDocument/2006/relationships/slideLayout" Target="../slideLayouts/slideLayout2.xml"/><Relationship Id="rId17" Type="http://schemas.openxmlformats.org/officeDocument/2006/relationships/hyperlink" Target="http://haptic.buaa.edu.cn/chinese_abstract.htm" TargetMode="External"/><Relationship Id="rId16" Type="http://schemas.openxmlformats.org/officeDocument/2006/relationships/hyperlink" Target="http://www.ie.tsinghua.edu.cn/ihfe/index.html" TargetMode="External"/><Relationship Id="rId15" Type="http://schemas.openxmlformats.org/officeDocument/2006/relationships/hyperlink" Target="http://www.graphics.pku.edu.cn/" TargetMode="External"/><Relationship Id="rId14" Type="http://schemas.openxmlformats.org/officeDocument/2006/relationships/hyperlink" Target="http://www.cs.umd.edu/projects/hcil/" TargetMode="External"/><Relationship Id="rId13" Type="http://schemas.openxmlformats.org/officeDocument/2006/relationships/hyperlink" Target="http://www.hcii.cmu.edu/" TargetMode="External"/><Relationship Id="rId12" Type="http://schemas.openxmlformats.org/officeDocument/2006/relationships/hyperlink" Target="http://hci.stanford.edu/" TargetMode="External"/><Relationship Id="rId11" Type="http://schemas.openxmlformats.org/officeDocument/2006/relationships/hyperlink" Target="http://www.cs.york.ac.uk/hci/" TargetMode="External"/><Relationship Id="rId10" Type="http://schemas.openxmlformats.org/officeDocument/2006/relationships/hyperlink" Target="http://media.cs.tsinghua.edu.cn/" TargetMode="External"/><Relationship Id="rId1" Type="http://schemas.openxmlformats.org/officeDocument/2006/relationships/hyperlink" Target="http://www.sigchi.org/" TargetMode="Externa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 Id="rId3" Type="http://schemas.openxmlformats.org/officeDocument/2006/relationships/hyperlink" Target="http://portal.acm.org/browse_dl.cfm?linked=1&amp;part=journal&amp;idx=J24&amp;coll=ACM&amp;dl=ACM" TargetMode="External"/><Relationship Id="rId2" Type="http://schemas.openxmlformats.org/officeDocument/2006/relationships/hyperlink" Target="http://tois.acm.org/index.html" TargetMode="External"/><Relationship Id="rId1" Type="http://schemas.openxmlformats.org/officeDocument/2006/relationships/hyperlink" Target="http://tochi.acm.org/" TargetMode="Externa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image" Target="../media/image45.jpe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5.jpeg"/><Relationship Id="rId7" Type="http://schemas.openxmlformats.org/officeDocument/2006/relationships/image" Target="../media/image54.jpeg"/><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3.jpeg"/><Relationship Id="rId7" Type="http://schemas.openxmlformats.org/officeDocument/2006/relationships/image" Target="../media/image62.jpeg"/><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jpeg"/><Relationship Id="rId1"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baidu.com/link?url=wkSPdLu-kOWwdf7tu9Vy4YHHu416iOlH23JMCMKNEKGqT3m2vFqZdaRrs0mn0i6s&amp;wd=&amp;eqid=90a2f80700024dea000000055a9bc33b" TargetMode="Externa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hyperlink" Target="http://www.axure.com/" TargetMode="External"/><Relationship Id="rId3" Type="http://schemas.openxmlformats.org/officeDocument/2006/relationships/hyperlink" Target="http://www.axure.org/" TargetMode="External"/><Relationship Id="rId2" Type="http://schemas.openxmlformats.org/officeDocument/2006/relationships/image" Target="../media/image68.jpeg"/><Relationship Id="rId1"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hyperlink" Target="http://www.carettasoftware.com/" TargetMode="External"/><Relationship Id="rId2" Type="http://schemas.openxmlformats.org/officeDocument/2006/relationships/image" Target="../media/image70.png"/><Relationship Id="rId1" Type="http://schemas.openxmlformats.org/officeDocument/2006/relationships/image" Target="../media/image69.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7.png"/><Relationship Id="rId7" Type="http://schemas.openxmlformats.org/officeDocument/2006/relationships/hyperlink" Target="http://www.microsoft.com/china/expression/expression-blend/default.mspx" TargetMode="External"/><Relationship Id="rId6" Type="http://schemas.openxmlformats.org/officeDocument/2006/relationships/hyperlink" Target="http://msdn.microsoft.com/zh-cn/library/cc296376(v=expression.40).aspx" TargetMode="External"/><Relationship Id="rId5" Type="http://schemas.openxmlformats.org/officeDocument/2006/relationships/hyperlink" Target="http://www.microsoft.com/expression/" TargetMode="External"/><Relationship Id="rId4" Type="http://schemas.openxmlformats.org/officeDocument/2006/relationships/hyperlink" Target="http://msdn.microsoft.com/zh-cn/library/cc296227.aspx" TargetMode="External"/><Relationship Id="rId3" Type="http://schemas.openxmlformats.org/officeDocument/2006/relationships/image" Target="../media/image76.png"/><Relationship Id="rId2" Type="http://schemas.openxmlformats.org/officeDocument/2006/relationships/image" Target="../media/image75.jpeg"/><Relationship Id="rId10" Type="http://schemas.openxmlformats.org/officeDocument/2006/relationships/notesSlide" Target="../notesSlides/notesSlide11.xml"/><Relationship Id="rId1" Type="http://schemas.openxmlformats.org/officeDocument/2006/relationships/image" Target="../media/image74.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77.png"/><Relationship Id="rId2" Type="http://schemas.openxmlformats.org/officeDocument/2006/relationships/image" Target="../media/image79.png"/><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hyperlink" Target="http://www.si.umich.edu/sites/default/files/HCI.pdf" TargetMode="Externa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GIF"/><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6896" y="3430740"/>
            <a:ext cx="2260555" cy="646331"/>
          </a:xfrm>
          <a:prstGeom prst="rect">
            <a:avLst/>
          </a:prstGeom>
          <a:noFill/>
        </p:spPr>
        <p:txBody>
          <a:bodyPr wrap="none">
            <a:spAutoFit/>
          </a:bodyPr>
          <a:lstStyle/>
          <a:p>
            <a:pPr fontAlgn="auto">
              <a:spcBef>
                <a:spcPts val="0"/>
              </a:spcBef>
              <a:spcAft>
                <a:spcPts val="0"/>
              </a:spcAft>
              <a:defRPr/>
            </a:pPr>
            <a:r>
              <a:rPr lang="zh-CN" altLang="en-US" sz="3600" b="1" dirty="0">
                <a:solidFill>
                  <a:srgbClr val="002060"/>
                </a:solidFill>
                <a:effectLst>
                  <a:glow rad="101600">
                    <a:schemeClr val="bg2">
                      <a:lumMod val="90000"/>
                      <a:alpha val="60000"/>
                    </a:schemeClr>
                  </a:glow>
                </a:effectLst>
                <a:latin typeface="SimHei" panose="02010609060101010101" pitchFamily="49" charset="-122"/>
                <a:ea typeface="SimHei" panose="02010609060101010101" pitchFamily="49" charset="-122"/>
              </a:rPr>
              <a:t>课程概述</a:t>
            </a:r>
            <a:endParaRPr lang="zh-CN" altLang="en-US" sz="3600" b="1" dirty="0">
              <a:solidFill>
                <a:srgbClr val="002060"/>
              </a:solidFill>
              <a:effectLst>
                <a:glow rad="101600">
                  <a:schemeClr val="bg2">
                    <a:lumMod val="90000"/>
                    <a:alpha val="60000"/>
                  </a:schemeClr>
                </a:glow>
              </a:effectLst>
              <a:latin typeface="SimHei" panose="02010609060101010101" pitchFamily="49" charset="-122"/>
              <a:ea typeface="SimHei" panose="02010609060101010101" pitchFamily="49" charset="-122"/>
            </a:endParaRPr>
          </a:p>
        </p:txBody>
      </p:sp>
      <p:sp>
        <p:nvSpPr>
          <p:cNvPr id="5123" name="TextBox 1"/>
          <p:cNvSpPr txBox="1">
            <a:spLocks noChangeArrowheads="1"/>
          </p:cNvSpPr>
          <p:nvPr/>
        </p:nvSpPr>
        <p:spPr bwMode="auto">
          <a:xfrm>
            <a:off x="1187450" y="1628775"/>
            <a:ext cx="5976938" cy="923925"/>
          </a:xfrm>
          <a:prstGeom prst="rect">
            <a:avLst/>
          </a:prstGeom>
          <a:noFill/>
          <a:ln>
            <a:noFill/>
          </a:ln>
        </p:spPr>
        <p:txBody>
          <a:bodyPr>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zh-CN" altLang="en-US" sz="5400" b="1" dirty="0">
                <a:latin typeface="STLiti" panose="02010800040101010101" pitchFamily="2" charset="-122"/>
                <a:ea typeface="STLiti" panose="02010800040101010101" pitchFamily="2" charset="-122"/>
              </a:rPr>
              <a:t>人机交互</a:t>
            </a:r>
            <a:endParaRPr lang="zh-CN" altLang="en-US" sz="5400" b="1" dirty="0">
              <a:latin typeface="STLiti" panose="02010800040101010101" pitchFamily="2" charset="-122"/>
              <a:ea typeface="STLiti" panose="0201080004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13315"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F30A4C6F-2CE2-4DC8-AD61-EACE4B3E67A4}" type="slidenum">
              <a:rPr lang="zh-CN" altLang="en-US"/>
            </a:fld>
            <a:endParaRPr lang="zh-CN" altLang="en-US"/>
          </a:p>
        </p:txBody>
      </p:sp>
      <p:pic>
        <p:nvPicPr>
          <p:cNvPr id="1126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3875" y="1657350"/>
            <a:ext cx="8094663" cy="3543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C94A841B-FD4B-4098-BFC1-7DB0160DBB0A}" type="slidenum">
              <a:rPr lang="zh-CN" altLang="en-US"/>
            </a:fld>
            <a:endParaRPr lang="zh-CN" altLang="en-US"/>
          </a:p>
        </p:txBody>
      </p:sp>
      <p:pic>
        <p:nvPicPr>
          <p:cNvPr id="133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8163" y="1676400"/>
            <a:ext cx="8066087" cy="350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CBAF5C10-AA08-4A21-B8D2-B6B23EE27766}" type="slidenum">
              <a:rPr lang="zh-CN" altLang="en-US"/>
            </a:fld>
            <a:endParaRPr lang="zh-CN" altLang="en-US"/>
          </a:p>
        </p:txBody>
      </p:sp>
      <p:pic>
        <p:nvPicPr>
          <p:cNvPr id="1434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9588" y="1657350"/>
            <a:ext cx="8123237" cy="3543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FF4CC86C-6E83-484B-BC8D-F854D0E06B96}" type="slidenum">
              <a:rPr lang="zh-CN" altLang="en-US"/>
            </a:fld>
            <a:endParaRPr lang="zh-CN" altLang="en-US"/>
          </a:p>
        </p:txBody>
      </p:sp>
      <p:pic>
        <p:nvPicPr>
          <p:cNvPr id="1536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350" y="1643063"/>
            <a:ext cx="8113713" cy="357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B7D221C6-8535-40D4-97DF-0D5046A3A0C0}" type="slidenum">
              <a:rPr lang="zh-CN" altLang="en-US"/>
            </a:fld>
            <a:endParaRPr lang="zh-CN" altLang="en-US"/>
          </a:p>
        </p:txBody>
      </p:sp>
      <p:pic>
        <p:nvPicPr>
          <p:cNvPr id="2" name="Picture 1"/>
          <p:cNvPicPr>
            <a:picLocks noChangeAspect="1"/>
          </p:cNvPicPr>
          <p:nvPr/>
        </p:nvPicPr>
        <p:blipFill>
          <a:blip r:embed="rId1"/>
          <a:stretch>
            <a:fillRect/>
          </a:stretch>
        </p:blipFill>
        <p:spPr>
          <a:xfrm>
            <a:off x="1099185" y="1109345"/>
            <a:ext cx="7280275" cy="4862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2BB6338C-296E-4536-9F5A-BBA2EE6AE90A}" type="slidenum">
              <a:rPr lang="zh-CN" altLang="en-US"/>
            </a:fld>
            <a:endParaRPr lang="zh-CN" altLang="en-US"/>
          </a:p>
        </p:txBody>
      </p:sp>
      <p:pic>
        <p:nvPicPr>
          <p:cNvPr id="1843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1500" y="1638300"/>
            <a:ext cx="7999413" cy="3581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467A0334-364D-4057-A150-F8C5ACB30F5D}" type="slidenum">
              <a:rPr lang="zh-CN" altLang="en-US"/>
            </a:fld>
            <a:endParaRPr lang="zh-CN" altLang="en-US"/>
          </a:p>
        </p:txBody>
      </p:sp>
      <p:pic>
        <p:nvPicPr>
          <p:cNvPr id="1946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1666875"/>
            <a:ext cx="8075613" cy="352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A946F9D4-333A-4B1C-B547-9C89DD4C9D30}" type="slidenum">
              <a:rPr lang="zh-CN" altLang="en-US"/>
            </a:fld>
            <a:endParaRPr lang="zh-CN" altLang="en-US"/>
          </a:p>
        </p:txBody>
      </p:sp>
      <p:pic>
        <p:nvPicPr>
          <p:cNvPr id="2048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7688" y="1652588"/>
            <a:ext cx="8047037" cy="3552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9C3AC64A-5DA6-4A4F-A95C-F10B0F98C28D}" type="slidenum">
              <a:rPr lang="zh-CN" altLang="en-US"/>
            </a:fld>
            <a:endParaRPr lang="zh-CN" altLang="en-US"/>
          </a:p>
        </p:txBody>
      </p:sp>
      <p:pic>
        <p:nvPicPr>
          <p:cNvPr id="2150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1685925"/>
            <a:ext cx="8075613" cy="3486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7FDADD73-8C08-4BC1-9AEE-39C91BE41852}" type="slidenum">
              <a:rPr lang="zh-CN" altLang="en-US"/>
            </a:fld>
            <a:endParaRPr lang="zh-CN" altLang="en-US"/>
          </a:p>
        </p:txBody>
      </p:sp>
      <p:pic>
        <p:nvPicPr>
          <p:cNvPr id="2253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3875" y="1676400"/>
            <a:ext cx="8094663" cy="350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2663" y="1631950"/>
            <a:ext cx="7704137" cy="1362075"/>
          </a:xfrm>
        </p:spPr>
        <p:txBody>
          <a:bodyPr rtlCol="0"/>
          <a:lstStyle/>
          <a:p>
            <a:pPr fontAlgn="auto">
              <a:spcAft>
                <a:spcPts val="0"/>
              </a:spcAft>
              <a:defRPr/>
            </a:pPr>
            <a:r>
              <a:rPr lang="zh-CN" altLang="en-US" dirty="0"/>
              <a:t>主要内容</a:t>
            </a:r>
            <a:endParaRPr lang="zh-CN" altLang="en-US" dirty="0"/>
          </a:p>
        </p:txBody>
      </p:sp>
      <p:sp>
        <p:nvSpPr>
          <p:cNvPr id="5" name="内容占位符 4"/>
          <p:cNvSpPr>
            <a:spLocks noGrp="1"/>
          </p:cNvSpPr>
          <p:nvPr>
            <p:ph type="body" idx="1"/>
          </p:nvPr>
        </p:nvSpPr>
        <p:spPr>
          <a:xfrm>
            <a:off x="1187450" y="3584575"/>
            <a:ext cx="6737350" cy="1500188"/>
          </a:xfrm>
        </p:spPr>
        <p:txBody>
          <a:bodyPr rtlCol="0">
            <a:noAutofit/>
          </a:bodyPr>
          <a:lstStyle/>
          <a:p>
            <a:pPr marL="457200" indent="-457200" fontAlgn="auto">
              <a:spcAft>
                <a:spcPts val="0"/>
              </a:spcAft>
              <a:buFont typeface="Wingdings" panose="05000000000000000000" pitchFamily="2" charset="2"/>
              <a:buChar char="l"/>
              <a:defRPr/>
            </a:pPr>
            <a:r>
              <a:rPr lang="zh-CN" altLang="en-US" sz="2800" dirty="0"/>
              <a:t>课程介绍</a:t>
            </a:r>
            <a:endParaRPr lang="en-US" altLang="zh-CN" sz="2800" dirty="0"/>
          </a:p>
          <a:p>
            <a:pPr marL="457200" indent="-457200" fontAlgn="auto">
              <a:spcAft>
                <a:spcPts val="0"/>
              </a:spcAft>
              <a:buFont typeface="Wingdings" panose="05000000000000000000" pitchFamily="2" charset="2"/>
              <a:buChar char="l"/>
              <a:defRPr/>
            </a:pPr>
            <a:r>
              <a:rPr lang="zh-CN" altLang="en-US" sz="2800" dirty="0"/>
              <a:t>教学安排</a:t>
            </a:r>
            <a:endParaRPr lang="en-US" altLang="zh-CN" sz="2800" dirty="0"/>
          </a:p>
          <a:p>
            <a:pPr marL="457200" indent="-457200" fontAlgn="auto">
              <a:spcAft>
                <a:spcPts val="0"/>
              </a:spcAft>
              <a:buFont typeface="Wingdings" panose="05000000000000000000" pitchFamily="2" charset="2"/>
              <a:buChar char="l"/>
              <a:defRPr/>
            </a:pPr>
            <a:r>
              <a:rPr lang="zh-CN" altLang="en-US" sz="2800" dirty="0"/>
              <a:t>考核办法</a:t>
            </a:r>
            <a:endParaRPr lang="en-US" altLang="zh-CN" sz="2800" dirty="0"/>
          </a:p>
          <a:p>
            <a:pPr marL="457200" indent="-457200" fontAlgn="auto">
              <a:spcAft>
                <a:spcPts val="0"/>
              </a:spcAft>
              <a:buFont typeface="Wingdings" panose="05000000000000000000" pitchFamily="2" charset="2"/>
              <a:buChar char="l"/>
              <a:defRPr/>
            </a:pPr>
            <a:r>
              <a:rPr lang="zh-CN" altLang="en-US" sz="2800" dirty="0"/>
              <a:t>参考资料</a:t>
            </a:r>
            <a:endParaRPr lang="zh-CN" altLang="en-US" sz="2800" dirty="0"/>
          </a:p>
        </p:txBody>
      </p:sp>
      <p:sp>
        <p:nvSpPr>
          <p:cNvPr id="8" name="灯片编号占位符 7"/>
          <p:cNvSpPr>
            <a:spLocks noGrp="1"/>
          </p:cNvSpPr>
          <p:nvPr>
            <p:ph type="sldNum" sz="quarter" idx="4294967295"/>
          </p:nvPr>
        </p:nvSpPr>
        <p:spPr>
          <a:xfrm>
            <a:off x="6553200" y="6356350"/>
            <a:ext cx="2133600" cy="365125"/>
          </a:xfrm>
          <a:prstGeom prst="rect">
            <a:avLst/>
          </a:prstGeom>
        </p:spPr>
        <p:txBody>
          <a:bodyPr/>
          <a:lstStyle/>
          <a:p>
            <a:pPr>
              <a:defRPr/>
            </a:pPr>
            <a:fld id="{8E66E585-E481-41CC-8227-C0B92C630EAF}" type="slidenum">
              <a:rPr lang="zh-CN" altLang="en-US"/>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90A86186-C873-4271-8C2D-4034AE0AB044}" type="slidenum">
              <a:rPr lang="zh-CN" altLang="en-US"/>
            </a:fld>
            <a:endParaRPr lang="zh-CN" altLang="en-US"/>
          </a:p>
        </p:txBody>
      </p:sp>
      <p:pic>
        <p:nvPicPr>
          <p:cNvPr id="2355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8638" y="1671638"/>
            <a:ext cx="8085137" cy="3514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4C6A9BCB-1F24-4696-BDBE-0CB91132A8BB}" type="slidenum">
              <a:rPr lang="zh-CN" altLang="en-US"/>
            </a:fld>
            <a:endParaRPr lang="zh-CN" altLang="en-US"/>
          </a:p>
        </p:txBody>
      </p:sp>
      <p:pic>
        <p:nvPicPr>
          <p:cNvPr id="2458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3875" y="1666875"/>
            <a:ext cx="8094663" cy="3524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ACDFA655-97A9-4D50-A130-A8F510D4C50A}" type="slidenum">
              <a:rPr lang="zh-CN" altLang="en-US"/>
            </a:fld>
            <a:endParaRPr lang="zh-CN" altLang="en-US"/>
          </a:p>
        </p:txBody>
      </p:sp>
      <p:pic>
        <p:nvPicPr>
          <p:cNvPr id="2560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7688" y="1643063"/>
            <a:ext cx="8047037" cy="3571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60A8153B-88EA-4982-BA51-27249F150079}" type="slidenum">
              <a:rPr lang="zh-CN" altLang="en-US"/>
            </a:fld>
            <a:endParaRPr lang="zh-CN" altLang="en-US"/>
          </a:p>
        </p:txBody>
      </p:sp>
      <p:sp>
        <p:nvSpPr>
          <p:cNvPr id="26628" name="矩形 3"/>
          <p:cNvSpPr>
            <a:spLocks noChangeArrowheads="1"/>
          </p:cNvSpPr>
          <p:nvPr/>
        </p:nvSpPr>
        <p:spPr bwMode="auto">
          <a:xfrm>
            <a:off x="395288" y="1196975"/>
            <a:ext cx="1107996" cy="369332"/>
          </a:xfrm>
          <a:prstGeom prst="rect">
            <a:avLst/>
          </a:prstGeom>
          <a:noFill/>
          <a:ln>
            <a:noFill/>
          </a:ln>
        </p:spPr>
        <p:txBody>
          <a:bodyPr wrap="none">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zh-CN" altLang="en-US" sz="1800" dirty="0">
                <a:latin typeface="Calibri" panose="020F0702030404030204" pitchFamily="34" charset="0"/>
                <a:ea typeface="SimSun" pitchFamily="2" charset="-122"/>
                <a:hlinkClick r:id="rId1"/>
              </a:rPr>
              <a:t>体感游戏</a:t>
            </a:r>
            <a:endParaRPr lang="zh-CN" altLang="en-US" sz="1800" dirty="0">
              <a:latin typeface="Calibri" panose="020F0702030404030204" pitchFamily="34" charset="0"/>
              <a:ea typeface="SimSun" pitchFamily="2" charset="-122"/>
            </a:endParaRPr>
          </a:p>
        </p:txBody>
      </p:sp>
      <p:pic>
        <p:nvPicPr>
          <p:cNvPr id="4" name="Picture 3" descr="src=http---di.gameres.com-attachment-forum-202005-15-113858i25a9z5uyiqjxzgh.jpg&amp;refer=http---di.gameres.com&amp;app=2002&amp;size=f9999,10000&amp;q=a80&amp;n=0&amp;g=0n&amp;fmt=jpeg"/>
          <p:cNvPicPr>
            <a:picLocks noChangeAspect="1"/>
          </p:cNvPicPr>
          <p:nvPr/>
        </p:nvPicPr>
        <p:blipFill>
          <a:blip r:embed="rId2"/>
          <a:stretch>
            <a:fillRect/>
          </a:stretch>
        </p:blipFill>
        <p:spPr>
          <a:xfrm>
            <a:off x="1745615" y="1566545"/>
            <a:ext cx="6012180" cy="40112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962DD95A-A330-47BE-9BE5-56E5A2EBB917}" type="slidenum">
              <a:rPr lang="zh-CN" altLang="en-US"/>
            </a:fld>
            <a:endParaRPr lang="zh-CN" altLang="en-US"/>
          </a:p>
        </p:txBody>
      </p:sp>
      <p:pic>
        <p:nvPicPr>
          <p:cNvPr id="2765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8888" y="1052513"/>
            <a:ext cx="6408737" cy="53578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79DC5188-FE62-48E3-9FA5-15AFB24BF6DC}" type="slidenum">
              <a:rPr lang="zh-CN" altLang="en-US"/>
            </a:fld>
            <a:endParaRPr lang="zh-CN" altLang="en-US"/>
          </a:p>
        </p:txBody>
      </p:sp>
      <p:pic>
        <p:nvPicPr>
          <p:cNvPr id="2867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038" y="1031875"/>
            <a:ext cx="8542337" cy="5276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B4EBE9DE-DD90-457C-95E0-8ACC296B5E5D}" type="slidenum">
              <a:rPr lang="zh-CN" altLang="en-US"/>
            </a:fld>
            <a:endParaRPr lang="zh-CN" altLang="en-US"/>
          </a:p>
        </p:txBody>
      </p:sp>
      <p:pic>
        <p:nvPicPr>
          <p:cNvPr id="2970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1938" y="1204913"/>
            <a:ext cx="8618537" cy="4448175"/>
          </a:xfrm>
          <a:prstGeom prst="rect">
            <a:avLst/>
          </a:prstGeom>
          <a:noFill/>
          <a:ln>
            <a:no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4294967295"/>
          </p:nvPr>
        </p:nvSpPr>
        <p:spPr>
          <a:xfrm>
            <a:off x="6553200" y="6356350"/>
            <a:ext cx="2133600" cy="365125"/>
          </a:xfrm>
          <a:prstGeom prst="rect">
            <a:avLst/>
          </a:prstGeom>
        </p:spPr>
        <p:txBody>
          <a:bodyPr/>
          <a:lstStyle/>
          <a:p>
            <a:pPr>
              <a:defRPr/>
            </a:pPr>
            <a:fld id="{9A599BDA-58C7-4E2D-8859-C6A00A993C32}" type="slidenum">
              <a:rPr lang="zh-CN" altLang="en-US"/>
            </a:fld>
            <a:endParaRPr lang="zh-CN" altLang="en-US"/>
          </a:p>
        </p:txBody>
      </p:sp>
      <p:pic>
        <p:nvPicPr>
          <p:cNvPr id="3072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8888" y="1125538"/>
            <a:ext cx="6843712" cy="55165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16B006E6-69DE-408E-BB7B-354722E0AFAC}" type="datetime1">
              <a:rPr lang="zh-CN" altLang="en-US" smtClean="0"/>
            </a:fld>
            <a:endParaRPr lang="en-US" altLang="zh-CN"/>
          </a:p>
        </p:txBody>
      </p:sp>
      <p:sp>
        <p:nvSpPr>
          <p:cNvPr id="4" name="Slide Number Placeholder 3"/>
          <p:cNvSpPr>
            <a:spLocks noGrp="1"/>
          </p:cNvSpPr>
          <p:nvPr>
            <p:ph type="sldNum" sz="quarter" idx="11"/>
          </p:nvPr>
        </p:nvSpPr>
        <p:spPr/>
        <p:txBody>
          <a:bodyPr/>
          <a:lstStyle/>
          <a:p>
            <a:pPr>
              <a:defRPr/>
            </a:pPr>
            <a:fld id="{679BB5E2-5056-4405-9090-33CBA5AEE23A}" type="slidenum">
              <a:rPr lang="zh-CN" altLang="en-US" smtClean="0"/>
            </a:fld>
            <a:endParaRPr lang="en-US" altLang="zh-C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41600" y="0"/>
            <a:ext cx="3857625" cy="685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16B006E6-69DE-408E-BB7B-354722E0AFAC}" type="datetime1">
              <a:rPr lang="zh-CN" altLang="en-US" smtClean="0"/>
            </a:fld>
            <a:endParaRPr lang="en-US" altLang="zh-CN"/>
          </a:p>
        </p:txBody>
      </p:sp>
      <p:sp>
        <p:nvSpPr>
          <p:cNvPr id="4" name="Slide Number Placeholder 3"/>
          <p:cNvSpPr>
            <a:spLocks noGrp="1"/>
          </p:cNvSpPr>
          <p:nvPr>
            <p:ph type="sldNum" sz="quarter" idx="11"/>
          </p:nvPr>
        </p:nvSpPr>
        <p:spPr/>
        <p:txBody>
          <a:bodyPr/>
          <a:lstStyle/>
          <a:p>
            <a:pPr>
              <a:defRPr/>
            </a:pPr>
            <a:fld id="{679BB5E2-5056-4405-9090-33CBA5AEE23A}" type="slidenum">
              <a:rPr lang="zh-CN" altLang="en-US" smtClean="0"/>
            </a:fld>
            <a:endParaRPr lang="en-US" altLang="zh-C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1141412" y="1500187"/>
            <a:ext cx="6858000" cy="38576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人机交互学科</a:t>
            </a:r>
            <a:endParaRPr lang="zh-CN" altLang="en-US">
              <a:latin typeface="SimHei" panose="02010609060101010101" pitchFamily="49" charset="-122"/>
              <a:ea typeface="SimHei" panose="02010609060101010101" pitchFamily="49" charset="-122"/>
            </a:endParaRPr>
          </a:p>
        </p:txBody>
      </p:sp>
      <p:sp>
        <p:nvSpPr>
          <p:cNvPr id="3" name="内容占位符 2"/>
          <p:cNvSpPr>
            <a:spLocks noGrp="1"/>
          </p:cNvSpPr>
          <p:nvPr>
            <p:ph idx="1"/>
          </p:nvPr>
        </p:nvSpPr>
        <p:spPr>
          <a:xfrm>
            <a:off x="457200" y="1268413"/>
            <a:ext cx="8229600" cy="4857750"/>
          </a:xfrm>
        </p:spPr>
        <p:txBody>
          <a:bodyPr rtlCol="0">
            <a:normAutofit/>
          </a:bodyPr>
          <a:lstStyle/>
          <a:p>
            <a:pPr fontAlgn="auto">
              <a:spcAft>
                <a:spcPts val="0"/>
              </a:spcAft>
              <a:defRPr/>
            </a:pPr>
            <a:r>
              <a:rPr lang="zh-CN" altLang="en-US" dirty="0"/>
              <a:t>人机交互（</a:t>
            </a:r>
            <a:r>
              <a:rPr lang="en-US" altLang="zh-CN" sz="2800" dirty="0"/>
              <a:t>Human-Computer Interaction , HCI</a:t>
            </a:r>
            <a:r>
              <a:rPr lang="zh-CN" altLang="en-US" dirty="0"/>
              <a:t>）</a:t>
            </a:r>
            <a:endParaRPr lang="en-US" altLang="zh-CN" dirty="0"/>
          </a:p>
          <a:p>
            <a:pPr lvl="1" fontAlgn="auto">
              <a:spcAft>
                <a:spcPts val="0"/>
              </a:spcAft>
              <a:defRPr/>
            </a:pPr>
            <a:r>
              <a:rPr lang="en-US" altLang="zh-CN" sz="2400" i="1" dirty="0">
                <a:solidFill>
                  <a:srgbClr val="00B050"/>
                </a:solidFill>
              </a:rPr>
              <a:t>Human-computer interaction is a discipline concerned with the design, evaluation and implementation of interactive computing systems for human use and with the study of major phenomena surrounding them.</a:t>
            </a:r>
            <a:endParaRPr lang="zh-CN" altLang="en-US" sz="2400" i="1" dirty="0">
              <a:solidFill>
                <a:srgbClr val="00B050"/>
              </a:solidFill>
            </a:endParaRPr>
          </a:p>
          <a:p>
            <a:pPr lvl="1" fontAlgn="auto">
              <a:spcAft>
                <a:spcPts val="0"/>
              </a:spcAft>
              <a:defRPr/>
            </a:pPr>
            <a:r>
              <a:rPr lang="zh-CN" altLang="en-US" dirty="0"/>
              <a:t>是指关于设计、评估和实现供人们使用的交互式计算系统，并围绕相关现象进行研究的学科。</a:t>
            </a:r>
            <a:endParaRPr lang="en-US" altLang="zh-CN" dirty="0"/>
          </a:p>
          <a:p>
            <a:pPr lvl="1" fontAlgn="auto">
              <a:spcAft>
                <a:spcPts val="0"/>
              </a:spcAft>
              <a:defRPr/>
            </a:pPr>
            <a:endParaRPr lang="zh-CN" altLang="en-US" dirty="0"/>
          </a:p>
        </p:txBody>
      </p:sp>
      <p:sp>
        <p:nvSpPr>
          <p:cNvPr id="9220"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8C71032E-225B-4FF0-9F64-AFD5C6273D83}" type="slidenum">
              <a:rPr lang="zh-CN" altLang="en-US"/>
            </a:fld>
            <a:endParaRPr lang="zh-CN" altLang="en-US"/>
          </a:p>
        </p:txBody>
      </p:sp>
      <p:sp>
        <p:nvSpPr>
          <p:cNvPr id="7173" name="矩形 5"/>
          <p:cNvSpPr>
            <a:spLocks noChangeArrowheads="1"/>
          </p:cNvSpPr>
          <p:nvPr/>
        </p:nvSpPr>
        <p:spPr bwMode="auto">
          <a:xfrm>
            <a:off x="3967163" y="5867400"/>
            <a:ext cx="4500245" cy="368300"/>
          </a:xfrm>
          <a:prstGeom prst="rect">
            <a:avLst/>
          </a:prstGeom>
          <a:noFill/>
          <a:ln>
            <a:noFill/>
          </a:ln>
        </p:spPr>
        <p:txBody>
          <a:bodyPr wrap="none">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800">
                <a:latin typeface="Calibri" panose="020F0702030404030204" pitchFamily="34" charset="0"/>
                <a:ea typeface="SimSun" pitchFamily="2" charset="-122"/>
              </a:rPr>
              <a:t>    </a:t>
            </a:r>
            <a:r>
              <a:rPr lang="en-US" altLang="zh-CN" sz="1800">
                <a:latin typeface="Calibri" panose="020F0702030404030204" pitchFamily="34" charset="0"/>
                <a:ea typeface="SimSun" pitchFamily="2" charset="-122"/>
                <a:hlinkClick r:id="rId1"/>
              </a:rPr>
              <a:t>http://old.sigchi.org/cdg/cdg2.html#2_1</a:t>
            </a:r>
            <a:endParaRPr lang="zh-CN" altLang="en-US" sz="1800">
              <a:latin typeface="Calibri" panose="020F0702030404030204" pitchFamily="34" charset="0"/>
              <a:ea typeface="SimSun" pitchFamily="2" charset="-122"/>
            </a:endParaRPr>
          </a:p>
        </p:txBody>
      </p:sp>
      <p:sp>
        <p:nvSpPr>
          <p:cNvPr id="7174" name="矩形 6"/>
          <p:cNvSpPr>
            <a:spLocks noChangeArrowheads="1"/>
          </p:cNvSpPr>
          <p:nvPr/>
        </p:nvSpPr>
        <p:spPr bwMode="auto">
          <a:xfrm>
            <a:off x="1039813" y="5867400"/>
            <a:ext cx="2927350" cy="369888"/>
          </a:xfrm>
          <a:prstGeom prst="rect">
            <a:avLst/>
          </a:prstGeom>
          <a:noFill/>
          <a:ln>
            <a:noFill/>
          </a:ln>
        </p:spPr>
        <p:txBody>
          <a:bodyPr wrap="none">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800" dirty="0">
                <a:latin typeface="Calibri" panose="020F0702030404030204" pitchFamily="34" charset="0"/>
                <a:ea typeface="SimSun" pitchFamily="2" charset="-122"/>
              </a:rPr>
              <a:t>ACM SIGCHI Definition of HCI</a:t>
            </a:r>
            <a:endParaRPr lang="zh-CN" altLang="en-US" sz="1800" dirty="0">
              <a:latin typeface="Calibri" panose="020F0702030404030204" pitchFamily="34" charset="0"/>
              <a:ea typeface="SimSun" pitchFamily="2" charset="-122"/>
            </a:endParaRPr>
          </a:p>
        </p:txBody>
      </p:sp>
      <p:pic>
        <p:nvPicPr>
          <p:cNvPr id="7175" name="Picture 2" descr="The Association for Computing Machinery Special Interest Group on Computer Human Inter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4976813"/>
            <a:ext cx="4800600" cy="822325"/>
          </a:xfrm>
          <a:prstGeom prst="rect">
            <a:avLst/>
          </a:prstGeom>
          <a:noFill/>
          <a:ln>
            <a:noFill/>
          </a:ln>
        </p:spPr>
      </p:pic>
      <p:pic>
        <p:nvPicPr>
          <p:cNvPr id="7176" name="Picture 4" descr="http://www.sigchi.org/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279900"/>
            <a:ext cx="3565525" cy="822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16B006E6-69DE-408E-BB7B-354722E0AFAC}" type="datetime1">
              <a:rPr lang="zh-CN" altLang="en-US" smtClean="0"/>
            </a:fld>
            <a:endParaRPr lang="en-US" altLang="zh-CN"/>
          </a:p>
        </p:txBody>
      </p:sp>
      <p:sp>
        <p:nvSpPr>
          <p:cNvPr id="4" name="Slide Number Placeholder 3"/>
          <p:cNvSpPr>
            <a:spLocks noGrp="1"/>
          </p:cNvSpPr>
          <p:nvPr>
            <p:ph type="sldNum" sz="quarter" idx="11"/>
          </p:nvPr>
        </p:nvSpPr>
        <p:spPr/>
        <p:txBody>
          <a:bodyPr/>
          <a:lstStyle/>
          <a:p>
            <a:pPr>
              <a:defRPr/>
            </a:pPr>
            <a:fld id="{679BB5E2-5056-4405-9090-33CBA5AEE23A}" type="slidenum">
              <a:rPr lang="zh-CN" altLang="en-US" smtClean="0"/>
            </a:fld>
            <a:endParaRPr lang="en-US" altLang="zh-C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1141412" y="1500187"/>
            <a:ext cx="6858000" cy="38576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16B006E6-69DE-408E-BB7B-354722E0AFAC}" type="datetime1">
              <a:rPr lang="zh-CN" altLang="en-US" smtClean="0"/>
            </a:fld>
            <a:endParaRPr lang="en-US" altLang="zh-CN"/>
          </a:p>
        </p:txBody>
      </p:sp>
      <p:sp>
        <p:nvSpPr>
          <p:cNvPr id="4" name="Slide Number Placeholder 3"/>
          <p:cNvSpPr>
            <a:spLocks noGrp="1"/>
          </p:cNvSpPr>
          <p:nvPr>
            <p:ph type="sldNum" sz="quarter" idx="11"/>
          </p:nvPr>
        </p:nvSpPr>
        <p:spPr/>
        <p:txBody>
          <a:bodyPr/>
          <a:lstStyle/>
          <a:p>
            <a:pPr>
              <a:defRPr/>
            </a:pPr>
            <a:fld id="{679BB5E2-5056-4405-9090-33CBA5AEE23A}" type="slidenum">
              <a:rPr lang="zh-CN" altLang="en-US" smtClean="0"/>
            </a:fld>
            <a:endParaRPr lang="en-US" altLang="zh-C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16B006E6-69DE-408E-BB7B-354722E0AFAC}" type="datetime1">
              <a:rPr lang="zh-CN" altLang="en-US" smtClean="0"/>
            </a:fld>
            <a:endParaRPr lang="en-US" altLang="zh-CN"/>
          </a:p>
        </p:txBody>
      </p:sp>
      <p:sp>
        <p:nvSpPr>
          <p:cNvPr id="4" name="Slide Number Placeholder 3"/>
          <p:cNvSpPr>
            <a:spLocks noGrp="1"/>
          </p:cNvSpPr>
          <p:nvPr>
            <p:ph type="sldNum" sz="quarter" idx="11"/>
          </p:nvPr>
        </p:nvSpPr>
        <p:spPr/>
        <p:txBody>
          <a:bodyPr/>
          <a:lstStyle/>
          <a:p>
            <a:pPr>
              <a:defRPr/>
            </a:pPr>
            <a:fld id="{679BB5E2-5056-4405-9090-33CBA5AEE23A}" type="slidenum">
              <a:rPr lang="zh-CN" altLang="en-US" smtClean="0"/>
            </a:fld>
            <a:endParaRPr lang="en-US" altLang="zh-CN"/>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16B006E6-69DE-408E-BB7B-354722E0AFAC}" type="datetime1">
              <a:rPr lang="zh-CN" altLang="en-US" smtClean="0"/>
            </a:fld>
            <a:endParaRPr lang="en-US" altLang="zh-CN"/>
          </a:p>
        </p:txBody>
      </p:sp>
      <p:sp>
        <p:nvSpPr>
          <p:cNvPr id="4" name="Slide Number Placeholder 3"/>
          <p:cNvSpPr>
            <a:spLocks noGrp="1"/>
          </p:cNvSpPr>
          <p:nvPr>
            <p:ph type="sldNum" sz="quarter" idx="11"/>
          </p:nvPr>
        </p:nvSpPr>
        <p:spPr/>
        <p:txBody>
          <a:bodyPr/>
          <a:lstStyle/>
          <a:p>
            <a:pPr>
              <a:defRPr/>
            </a:pPr>
            <a:fld id="{679BB5E2-5056-4405-9090-33CBA5AEE23A}" type="slidenum">
              <a:rPr lang="zh-CN" altLang="en-US" smtClean="0"/>
            </a:fld>
            <a:endParaRPr lang="en-US" altLang="zh-CN"/>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1142999" y="1500187"/>
            <a:ext cx="6858000" cy="38576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16B006E6-69DE-408E-BB7B-354722E0AFAC}" type="datetime1">
              <a:rPr lang="zh-CN" altLang="en-US" smtClean="0"/>
            </a:fld>
            <a:endParaRPr lang="en-US" altLang="zh-CN"/>
          </a:p>
        </p:txBody>
      </p:sp>
      <p:sp>
        <p:nvSpPr>
          <p:cNvPr id="4" name="Slide Number Placeholder 3"/>
          <p:cNvSpPr>
            <a:spLocks noGrp="1"/>
          </p:cNvSpPr>
          <p:nvPr>
            <p:ph type="sldNum" sz="quarter" idx="11"/>
          </p:nvPr>
        </p:nvSpPr>
        <p:spPr/>
        <p:txBody>
          <a:bodyPr/>
          <a:lstStyle/>
          <a:p>
            <a:pPr>
              <a:defRPr/>
            </a:pPr>
            <a:fld id="{679BB5E2-5056-4405-9090-33CBA5AEE23A}" type="slidenum">
              <a:rPr lang="zh-CN" altLang="en-US" smtClean="0"/>
            </a:fld>
            <a:endParaRPr lang="en-US" altLang="zh-CN"/>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0250" y="0"/>
            <a:ext cx="5143500" cy="685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noChangeArrowheads="1"/>
          </p:cNvPicPr>
          <p:nvPr/>
        </p:nvPicPr>
        <p:blipFill>
          <a:blip r:embed="rId1">
            <a:clrChange>
              <a:clrFrom>
                <a:srgbClr val="D0DFE6"/>
              </a:clrFrom>
              <a:clrTo>
                <a:srgbClr val="D0DFE6">
                  <a:alpha val="0"/>
                </a:srgbClr>
              </a:clrTo>
            </a:clrChange>
            <a:extLst>
              <a:ext uri="{28A0092B-C50C-407E-A947-70E740481C1C}">
                <a14:useLocalDpi xmlns:a14="http://schemas.microsoft.com/office/drawing/2010/main" val="0"/>
              </a:ext>
            </a:extLst>
          </a:blip>
          <a:srcRect/>
          <a:stretch>
            <a:fillRect/>
          </a:stretch>
        </p:blipFill>
        <p:spPr bwMode="auto">
          <a:xfrm>
            <a:off x="5292725" y="1912938"/>
            <a:ext cx="3856038" cy="4945062"/>
          </a:xfrm>
          <a:prstGeom prst="rect">
            <a:avLst/>
          </a:prstGeom>
          <a:noFill/>
          <a:ln>
            <a:noFill/>
          </a:ln>
        </p:spPr>
      </p:pic>
      <p:sp>
        <p:nvSpPr>
          <p:cNvPr id="32771" name="标题 1"/>
          <p:cNvSpPr>
            <a:spLocks noGrp="1"/>
          </p:cNvSpPr>
          <p:nvPr>
            <p:ph type="title"/>
          </p:nvPr>
        </p:nvSpPr>
        <p:spPr>
          <a:xfrm>
            <a:off x="457200" y="274638"/>
            <a:ext cx="8229600" cy="706437"/>
          </a:xfrm>
        </p:spPr>
        <p:txBody>
          <a:bodyPr/>
          <a:lstStyle/>
          <a:p>
            <a:r>
              <a:rPr lang="zh-CN" altLang="en-US" dirty="0">
                <a:latin typeface="SimHei" panose="02010609060101010101" pitchFamily="49" charset="-122"/>
                <a:ea typeface="SimHei" panose="02010609060101010101" pitchFamily="49" charset="-122"/>
              </a:rPr>
              <a:t>功夫在诗外</a:t>
            </a:r>
            <a:endParaRPr lang="zh-CN" altLang="en-US" dirty="0">
              <a:latin typeface="SimHei" panose="02010609060101010101" pitchFamily="49" charset="-122"/>
              <a:ea typeface="SimHei" panose="02010609060101010101" pitchFamily="49" charset="-122"/>
            </a:endParaRPr>
          </a:p>
        </p:txBody>
      </p:sp>
      <p:sp>
        <p:nvSpPr>
          <p:cNvPr id="3" name="内容占位符 2"/>
          <p:cNvSpPr>
            <a:spLocks noGrp="1"/>
          </p:cNvSpPr>
          <p:nvPr>
            <p:ph idx="1"/>
          </p:nvPr>
        </p:nvSpPr>
        <p:spPr>
          <a:xfrm>
            <a:off x="457200" y="1268413"/>
            <a:ext cx="8229600" cy="4857750"/>
          </a:xfrm>
        </p:spPr>
        <p:txBody>
          <a:bodyPr rtlCol="0">
            <a:normAutofit/>
          </a:bodyPr>
          <a:lstStyle/>
          <a:p>
            <a:pPr fontAlgn="auto">
              <a:spcAft>
                <a:spcPts val="0"/>
              </a:spcAft>
              <a:defRPr/>
            </a:pPr>
            <a:r>
              <a:rPr lang="zh-CN" altLang="en-US" sz="2800" dirty="0"/>
              <a:t>学习知识基础上，关注工程师的素养</a:t>
            </a:r>
            <a:endParaRPr lang="en-US" altLang="zh-CN" sz="2800" dirty="0"/>
          </a:p>
          <a:p>
            <a:pPr lvl="1" fontAlgn="auto">
              <a:spcAft>
                <a:spcPts val="0"/>
              </a:spcAft>
              <a:defRPr/>
            </a:pPr>
            <a:r>
              <a:rPr lang="zh-CN" altLang="en-US" sz="2400" dirty="0"/>
              <a:t>以用户为中心的理念</a:t>
            </a:r>
            <a:endParaRPr lang="en-US" altLang="zh-CN" sz="2400" dirty="0"/>
          </a:p>
          <a:p>
            <a:pPr lvl="1" fontAlgn="auto">
              <a:spcAft>
                <a:spcPts val="0"/>
              </a:spcAft>
              <a:defRPr/>
            </a:pPr>
            <a:r>
              <a:rPr lang="zh-CN" altLang="en-US" sz="2400" dirty="0"/>
              <a:t>严谨细致的用户调查研究</a:t>
            </a:r>
            <a:endParaRPr lang="en-US" altLang="zh-CN" sz="2400" dirty="0"/>
          </a:p>
          <a:p>
            <a:pPr lvl="1" fontAlgn="auto">
              <a:spcAft>
                <a:spcPts val="0"/>
              </a:spcAft>
              <a:defRPr/>
            </a:pPr>
            <a:r>
              <a:rPr lang="zh-CN" altLang="en-US" sz="2400" dirty="0"/>
              <a:t>人性化实用场景的创想</a:t>
            </a:r>
            <a:endParaRPr lang="en-US" altLang="zh-CN" sz="2400" dirty="0"/>
          </a:p>
          <a:p>
            <a:pPr lvl="1" fontAlgn="auto">
              <a:spcAft>
                <a:spcPts val="0"/>
              </a:spcAft>
              <a:defRPr/>
            </a:pPr>
            <a:r>
              <a:rPr lang="zh-CN" altLang="en-US" sz="2400" dirty="0"/>
              <a:t>科学有效的方案设计</a:t>
            </a:r>
            <a:endParaRPr lang="en-US" altLang="zh-CN" sz="2400" dirty="0"/>
          </a:p>
          <a:p>
            <a:pPr lvl="1" fontAlgn="auto">
              <a:spcAft>
                <a:spcPts val="0"/>
              </a:spcAft>
              <a:defRPr/>
            </a:pPr>
            <a:r>
              <a:rPr lang="zh-CN" altLang="en-US" sz="2400" dirty="0"/>
              <a:t>用户体验良好的产品设计</a:t>
            </a:r>
            <a:endParaRPr lang="en-US" altLang="zh-CN" sz="2400" dirty="0"/>
          </a:p>
          <a:p>
            <a:pPr lvl="1" fontAlgn="auto">
              <a:spcAft>
                <a:spcPts val="0"/>
              </a:spcAft>
              <a:defRPr/>
            </a:pPr>
            <a:r>
              <a:rPr lang="zh-CN" altLang="en-US" sz="2400" dirty="0"/>
              <a:t>简洁、规范的文档</a:t>
            </a:r>
            <a:endParaRPr lang="en-US" altLang="zh-CN" sz="2400" dirty="0"/>
          </a:p>
          <a:p>
            <a:pPr lvl="1" fontAlgn="auto">
              <a:spcAft>
                <a:spcPts val="0"/>
              </a:spcAft>
              <a:defRPr/>
            </a:pPr>
            <a:r>
              <a:rPr lang="zh-CN" altLang="en-US" sz="2400" dirty="0"/>
              <a:t>锲而不舍的专注</a:t>
            </a:r>
            <a:endParaRPr lang="en-US" altLang="zh-CN" sz="2400" dirty="0"/>
          </a:p>
          <a:p>
            <a:pPr lvl="1" fontAlgn="auto">
              <a:spcAft>
                <a:spcPts val="0"/>
              </a:spcAft>
              <a:defRPr/>
            </a:pPr>
            <a:endParaRPr lang="zh-CN" altLang="en-US" sz="2400" dirty="0"/>
          </a:p>
        </p:txBody>
      </p:sp>
      <p:sp>
        <p:nvSpPr>
          <p:cNvPr id="29701"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E9262D4E-F239-4F3C-B141-1547042EA787}" type="slidenum">
              <a:rPr lang="zh-CN" altLang="en-US"/>
            </a:fld>
            <a:endParaRPr lang="zh-CN" altLang="en-US"/>
          </a:p>
        </p:txBody>
      </p:sp>
      <p:sp>
        <p:nvSpPr>
          <p:cNvPr id="8" name="矩形 7"/>
          <p:cNvSpPr/>
          <p:nvPr/>
        </p:nvSpPr>
        <p:spPr>
          <a:xfrm>
            <a:off x="638175" y="5445125"/>
            <a:ext cx="4572000" cy="954088"/>
          </a:xfrm>
          <a:prstGeom prst="rect">
            <a:avLst/>
          </a:prstGeom>
        </p:spPr>
        <p:txBody>
          <a:bodyPr>
            <a:spAutoFit/>
          </a:bodyPr>
          <a:lstStyle/>
          <a:p>
            <a:pPr fontAlgn="auto">
              <a:spcBef>
                <a:spcPts val="0"/>
              </a:spcBef>
              <a:spcAft>
                <a:spcPts val="0"/>
              </a:spcAft>
              <a:defRPr/>
            </a:pPr>
            <a:r>
              <a:rPr lang="zh-CN" altLang="en-US" sz="1400" dirty="0">
                <a:latin typeface="+mn-lt"/>
                <a:ea typeface="+mn-ea"/>
              </a:rPr>
              <a:t>斯坦福的教育者认为：</a:t>
            </a:r>
            <a:r>
              <a:rPr lang="zh-CN" altLang="en-US" sz="1400" dirty="0">
                <a:solidFill>
                  <a:schemeClr val="accent6">
                    <a:lumMod val="75000"/>
                  </a:schemeClr>
                </a:solidFill>
                <a:latin typeface="+mn-lt"/>
                <a:ea typeface="+mn-ea"/>
              </a:rPr>
              <a:t>鼓励青年人自己去发现他们追求的答案，不是一种最容易的学习方法，但却是回报最丰厚的一种学习方法。教育能做出的最重要的一条贡献，就是发展学生追求创造性方法的本能和好奇心。</a:t>
            </a:r>
            <a:endParaRPr lang="zh-CN" altLang="en-US" sz="1400" dirty="0">
              <a:solidFill>
                <a:schemeClr val="accent6">
                  <a:lumMod val="75000"/>
                </a:schemeClr>
              </a:solidFill>
              <a:latin typeface="+mn-lt"/>
              <a:ea typeface="+mn-ea"/>
            </a:endParaRPr>
          </a:p>
        </p:txBody>
      </p:sp>
      <p:sp>
        <p:nvSpPr>
          <p:cNvPr id="32775" name="矩形 1"/>
          <p:cNvSpPr>
            <a:spLocks noChangeArrowheads="1"/>
          </p:cNvSpPr>
          <p:nvPr/>
        </p:nvSpPr>
        <p:spPr bwMode="auto">
          <a:xfrm>
            <a:off x="3132138" y="836613"/>
            <a:ext cx="2787650" cy="369887"/>
          </a:xfrm>
          <a:prstGeom prst="rect">
            <a:avLst/>
          </a:prstGeom>
          <a:noFill/>
          <a:ln>
            <a:noFill/>
          </a:ln>
        </p:spPr>
        <p:txBody>
          <a:bodyPr wrap="none">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800" b="1">
                <a:solidFill>
                  <a:srgbClr val="C00000"/>
                </a:solidFill>
                <a:latin typeface="Calibri" panose="020F0702030404030204" pitchFamily="34" charset="0"/>
                <a:ea typeface="SimSun" pitchFamily="2" charset="-122"/>
              </a:rPr>
              <a:t>Poetic Art Is Beyond Poetry</a:t>
            </a:r>
            <a:endParaRPr lang="zh-CN" altLang="en-US" sz="1800">
              <a:solidFill>
                <a:srgbClr val="C00000"/>
              </a:solidFill>
              <a:latin typeface="Calibri" panose="020F0702030404030204" pitchFamily="34" charset="0"/>
              <a:ea typeface="SimSun"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457200" y="274638"/>
            <a:ext cx="8229600" cy="706437"/>
          </a:xfrm>
        </p:spPr>
        <p:txBody>
          <a:bodyPr/>
          <a:lstStyle/>
          <a:p>
            <a:r>
              <a:rPr lang="zh-CN" altLang="en-US" dirty="0">
                <a:latin typeface="SimHei" panose="02010609060101010101" pitchFamily="49" charset="-122"/>
                <a:ea typeface="SimHei" panose="02010609060101010101" pitchFamily="49" charset="-122"/>
              </a:rPr>
              <a:t>教学内容</a:t>
            </a:r>
            <a:endParaRPr lang="zh-CN" altLang="en-US" dirty="0">
              <a:latin typeface="SimHei" panose="02010609060101010101" pitchFamily="49" charset="-122"/>
              <a:ea typeface="SimHei" panose="02010609060101010101" pitchFamily="49" charset="-122"/>
            </a:endParaRPr>
          </a:p>
        </p:txBody>
      </p:sp>
      <p:sp>
        <p:nvSpPr>
          <p:cNvPr id="37891"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109B7F45-21BD-409C-AC78-491E181EBDA6}" type="slidenum">
              <a:rPr lang="zh-CN" altLang="en-US"/>
            </a:fld>
            <a:endParaRPr lang="zh-CN" altLang="en-US"/>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9300" y="1270000"/>
            <a:ext cx="7632700" cy="4318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课程考核</a:t>
            </a:r>
            <a:endParaRPr lang="zh-CN" altLang="en-US">
              <a:latin typeface="SimHei" panose="02010609060101010101" pitchFamily="49" charset="-122"/>
              <a:ea typeface="SimHei" panose="02010609060101010101" pitchFamily="49" charset="-122"/>
            </a:endParaRPr>
          </a:p>
        </p:txBody>
      </p:sp>
      <p:sp>
        <p:nvSpPr>
          <p:cNvPr id="34819"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6A10B6EF-F942-4966-8CB3-9A317D4AF6E5}" type="slidenum">
              <a:rPr lang="zh-CN" altLang="en-US"/>
            </a:fld>
            <a:endParaRPr lang="zh-CN" altLang="en-US"/>
          </a:p>
        </p:txBody>
      </p:sp>
      <p:graphicFrame>
        <p:nvGraphicFramePr>
          <p:cNvPr id="5" name="图示 4"/>
          <p:cNvGraphicFramePr/>
          <p:nvPr/>
        </p:nvGraphicFramePr>
        <p:xfrm>
          <a:off x="844154" y="1297335"/>
          <a:ext cx="7416824" cy="453650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学习资源</a:t>
            </a:r>
            <a:endParaRPr lang="zh-CN" altLang="en-US">
              <a:latin typeface="SimHei" panose="02010609060101010101" pitchFamily="49" charset="-122"/>
              <a:ea typeface="SimHei" panose="02010609060101010101" pitchFamily="49" charset="-122"/>
            </a:endParaRPr>
          </a:p>
        </p:txBody>
      </p:sp>
      <p:sp>
        <p:nvSpPr>
          <p:cNvPr id="37891" name="内容占位符 2"/>
          <p:cNvSpPr>
            <a:spLocks noGrp="1"/>
          </p:cNvSpPr>
          <p:nvPr>
            <p:ph idx="1"/>
          </p:nvPr>
        </p:nvSpPr>
        <p:spPr>
          <a:xfrm>
            <a:off x="457200" y="1268413"/>
            <a:ext cx="8229600" cy="4857750"/>
          </a:xfrm>
        </p:spPr>
        <p:txBody>
          <a:bodyPr/>
          <a:lstStyle/>
          <a:p>
            <a:pPr>
              <a:lnSpc>
                <a:spcPct val="80000"/>
              </a:lnSpc>
              <a:spcBef>
                <a:spcPct val="5000"/>
              </a:spcBef>
            </a:pPr>
            <a:r>
              <a:rPr lang="en-US" altLang="zh-CN">
                <a:latin typeface="Arial Unicode MS" panose="020B0604020202020204" pitchFamily="34" charset="-122"/>
                <a:ea typeface="SimHei" panose="02010609060101010101" pitchFamily="49" charset="-122"/>
              </a:rPr>
              <a:t>Gary Perlman’s HCI bibliography:</a:t>
            </a:r>
            <a:endParaRPr lang="en-US" altLang="zh-CN">
              <a:latin typeface="Arial Unicode MS" panose="020B0604020202020204" pitchFamily="34" charset="-122"/>
              <a:ea typeface="SimHei" panose="02010609060101010101" pitchFamily="49" charset="-122"/>
            </a:endParaRPr>
          </a:p>
          <a:p>
            <a:pPr>
              <a:lnSpc>
                <a:spcPct val="80000"/>
              </a:lnSpc>
              <a:spcBef>
                <a:spcPct val="5000"/>
              </a:spcBef>
              <a:buFont typeface="Wingdings" panose="05000000000000000000" pitchFamily="2" charset="2"/>
              <a:buNone/>
            </a:pPr>
            <a:r>
              <a:rPr lang="en-US" altLang="zh-CN">
                <a:latin typeface="Arial Unicode MS" panose="020B0604020202020204" pitchFamily="34" charset="-122"/>
                <a:ea typeface="SimHei" panose="02010609060101010101" pitchFamily="49" charset="-122"/>
              </a:rPr>
              <a:t>	</a:t>
            </a:r>
            <a:r>
              <a:rPr lang="en-US" altLang="zh-CN" sz="2400">
                <a:latin typeface="Arial Unicode MS" panose="020B0604020202020204" pitchFamily="34" charset="-122"/>
                <a:ea typeface="SimHei" panose="02010609060101010101" pitchFamily="49" charset="-122"/>
                <a:hlinkClick r:id="rId1"/>
              </a:rPr>
              <a:t>http://hcibib.org/</a:t>
            </a:r>
            <a:endParaRPr lang="en-US" altLang="zh-CN" sz="2400">
              <a:latin typeface="Arial Unicode MS" panose="020B0604020202020204" pitchFamily="34" charset="-122"/>
              <a:ea typeface="SimHei" panose="02010609060101010101" pitchFamily="49" charset="-122"/>
            </a:endParaRPr>
          </a:p>
          <a:p>
            <a:r>
              <a:rPr lang="en-US" altLang="zh-CN" sz="2800">
                <a:ea typeface="SimHei" panose="02010609060101010101" pitchFamily="49" charset="-122"/>
              </a:rPr>
              <a:t>About the Guidelines for Creating Great Mac OS X Apps</a:t>
            </a:r>
            <a:br>
              <a:rPr lang="en-US" altLang="zh-CN" sz="2800">
                <a:ea typeface="SimHei" panose="02010609060101010101" pitchFamily="49" charset="-122"/>
              </a:rPr>
            </a:br>
            <a:r>
              <a:rPr lang="en-US" altLang="zh-CN" sz="2400">
                <a:ea typeface="SimHei" panose="02010609060101010101" pitchFamily="49" charset="-122"/>
                <a:hlinkClick r:id="rId2"/>
              </a:rPr>
              <a:t>https://developer.apple.com/library/mac/#documentation/UserExperience/Conceptual/AppleHIGuidelines/Intro/Intro.html</a:t>
            </a:r>
            <a:endParaRPr lang="en-US" altLang="zh-CN" sz="2400">
              <a:ea typeface="SimHei" panose="02010609060101010101" pitchFamily="49" charset="-122"/>
            </a:endParaRPr>
          </a:p>
          <a:p>
            <a:r>
              <a:rPr lang="en-US" altLang="zh-CN">
                <a:ea typeface="SimHei" panose="02010609060101010101" pitchFamily="49" charset="-122"/>
              </a:rPr>
              <a:t>Education in HCI </a:t>
            </a:r>
            <a:r>
              <a:rPr lang="en-US" altLang="zh-CN" sz="2400">
                <a:ea typeface="SimHei" panose="02010609060101010101" pitchFamily="49" charset="-122"/>
                <a:hlinkClick r:id="rId3"/>
              </a:rPr>
              <a:t>http://hcibib.org/education/</a:t>
            </a:r>
            <a:endParaRPr lang="en-US" altLang="zh-CN" sz="2400">
              <a:ea typeface="SimHei" panose="02010609060101010101" pitchFamily="49" charset="-122"/>
            </a:endParaRPr>
          </a:p>
          <a:p>
            <a:endParaRPr lang="en-US" altLang="zh-CN">
              <a:ea typeface="SimHei" panose="02010609060101010101" pitchFamily="49" charset="-122"/>
            </a:endParaRPr>
          </a:p>
          <a:p>
            <a:endParaRPr lang="zh-CN" altLang="en-US">
              <a:ea typeface="SimHei" panose="02010609060101010101" pitchFamily="49" charset="-122"/>
            </a:endParaRPr>
          </a:p>
        </p:txBody>
      </p:sp>
      <p:sp>
        <p:nvSpPr>
          <p:cNvPr id="37892"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068083C9-140C-4008-82CF-6B6C27F38E47}" type="slidenum">
              <a:rPr lang="zh-CN" altLang="en-US"/>
            </a:fld>
            <a:endParaRPr lang="zh-CN" altLang="en-US"/>
          </a:p>
        </p:txBody>
      </p:sp>
      <p:graphicFrame>
        <p:nvGraphicFramePr>
          <p:cNvPr id="37893" name="对象 6"/>
          <p:cNvGraphicFramePr>
            <a:graphicFrameLocks noChangeAspect="1"/>
          </p:cNvGraphicFramePr>
          <p:nvPr/>
        </p:nvGraphicFramePr>
        <p:xfrm>
          <a:off x="6443663" y="5300663"/>
          <a:ext cx="1931987" cy="711200"/>
        </p:xfrm>
        <a:graphic>
          <a:graphicData uri="http://schemas.openxmlformats.org/presentationml/2006/ole">
            <mc:AlternateContent xmlns:mc="http://schemas.openxmlformats.org/markup-compatibility/2006">
              <mc:Choice xmlns:v="urn:schemas-microsoft-com:vml" Requires="v">
                <p:oleObj spid="_x0000_s1158" name="包" showAsIcon="1" r:id="rId4" imgW="1945005" imgH="708025" progId="Package">
                  <p:embed/>
                </p:oleObj>
              </mc:Choice>
              <mc:Fallback>
                <p:oleObj name="包" showAsIcon="1" r:id="rId4" imgW="1945005" imgH="708025" progId="Package">
                  <p:embed/>
                  <p:pic>
                    <p:nvPicPr>
                      <p:cNvPr id="0" name="Picture 11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3663" y="5300663"/>
                        <a:ext cx="1931987" cy="711200"/>
                      </a:xfrm>
                      <a:prstGeom prst="rect">
                        <a:avLst/>
                      </a:prstGeom>
                      <a:noFill/>
                      <a:ln>
                        <a:noFill/>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www.hci.sysu.edu.cn/en/images/method/%E4%BA%A4%E4%BA%92%E8%AE%BE%E8%AE%A1%E6%96%B9%E6%B3%9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11413" y="3827463"/>
            <a:ext cx="2376487" cy="2774950"/>
          </a:xfrm>
          <a:prstGeom prst="rect">
            <a:avLst/>
          </a:prstGeom>
          <a:noFill/>
          <a:ln>
            <a:noFill/>
          </a:ln>
        </p:spPr>
      </p:pic>
      <p:sp>
        <p:nvSpPr>
          <p:cNvPr id="39939" name="标题 6"/>
          <p:cNvSpPr>
            <a:spLocks noGrp="1"/>
          </p:cNvSpPr>
          <p:nvPr>
            <p:ph type="title"/>
          </p:nvPr>
        </p:nvSpPr>
        <p:spPr>
          <a:xfrm>
            <a:off x="457200" y="274638"/>
            <a:ext cx="8229600" cy="1143000"/>
          </a:xfrm>
        </p:spPr>
        <p:txBody>
          <a:bodyPr/>
          <a:lstStyle/>
          <a:p>
            <a:r>
              <a:rPr lang="zh-CN" altLang="en-US">
                <a:latin typeface="SimHei" panose="02010609060101010101" pitchFamily="49" charset="-122"/>
                <a:ea typeface="SimHei" panose="02010609060101010101" pitchFamily="49" charset="-122"/>
              </a:rPr>
              <a:t>专业网站</a:t>
            </a:r>
            <a:endParaRPr lang="zh-CN" altLang="en-US">
              <a:latin typeface="SimHei" panose="02010609060101010101" pitchFamily="49" charset="-122"/>
              <a:ea typeface="SimHei" panose="02010609060101010101" pitchFamily="49" charset="-122"/>
            </a:endParaRPr>
          </a:p>
        </p:txBody>
      </p:sp>
      <p:sp>
        <p:nvSpPr>
          <p:cNvPr id="39940" name="文本占位符 7"/>
          <p:cNvSpPr>
            <a:spLocks noGrp="1"/>
          </p:cNvSpPr>
          <p:nvPr>
            <p:ph type="body" idx="1"/>
          </p:nvPr>
        </p:nvSpPr>
        <p:spPr>
          <a:xfrm>
            <a:off x="457200" y="1535113"/>
            <a:ext cx="4040188" cy="639762"/>
          </a:xfrm>
        </p:spPr>
        <p:txBody>
          <a:bodyPr/>
          <a:lstStyle/>
          <a:p>
            <a:r>
              <a:rPr lang="en-US" altLang="zh-CN">
                <a:latin typeface="Arial" panose="020B0604020202090204" pitchFamily="34" charset="0"/>
                <a:ea typeface="SimHei" panose="02010609060101010101" pitchFamily="49" charset="-122"/>
                <a:cs typeface="Arial" panose="020B0604020202090204" pitchFamily="34" charset="0"/>
              </a:rPr>
              <a:t>Visual design</a:t>
            </a:r>
            <a:endParaRPr lang="en-US" altLang="zh-CN">
              <a:latin typeface="Arial" panose="020B0604020202090204" pitchFamily="34" charset="0"/>
              <a:ea typeface="SimHei" panose="02010609060101010101" pitchFamily="49" charset="-122"/>
              <a:cs typeface="Arial" panose="020B0604020202090204" pitchFamily="34" charset="0"/>
            </a:endParaRPr>
          </a:p>
        </p:txBody>
      </p:sp>
      <p:sp>
        <p:nvSpPr>
          <p:cNvPr id="3" name="内容占位符 2"/>
          <p:cNvSpPr>
            <a:spLocks noGrp="1"/>
          </p:cNvSpPr>
          <p:nvPr>
            <p:ph sz="half" idx="2"/>
          </p:nvPr>
        </p:nvSpPr>
        <p:spPr/>
        <p:txBody>
          <a:bodyPr rtlCol="0">
            <a:normAutofit fontScale="55000" lnSpcReduction="20000"/>
          </a:bodyPr>
          <a:lstStyle/>
          <a:p>
            <a:pPr fontAlgn="auto">
              <a:spcAft>
                <a:spcPts val="0"/>
              </a:spcAft>
              <a:defRPr/>
            </a:pPr>
            <a:r>
              <a:rPr lang="en-US" altLang="zh-CN" dirty="0">
                <a:latin typeface="Arial" panose="020B0604020202090204" pitchFamily="34" charset="0"/>
                <a:cs typeface="Arial" panose="020B0604020202090204" pitchFamily="34" charset="0"/>
              </a:rPr>
              <a:t>·China Visual</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2"/>
              </a:rPr>
              <a:t>www.chinavisual.com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a:t>
            </a:r>
            <a:r>
              <a:rPr lang="en-US" altLang="zh-CN" dirty="0" err="1">
                <a:latin typeface="Arial" panose="020B0604020202090204" pitchFamily="34" charset="0"/>
                <a:cs typeface="Arial" panose="020B0604020202090204" pitchFamily="34" charset="0"/>
              </a:rPr>
              <a:t>VisionUnion</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3"/>
              </a:rPr>
              <a:t>www.visionunion.com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·Design Online </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4"/>
              </a:rPr>
              <a:t>www.dolcn.com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·Arting365</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5"/>
              </a:rPr>
              <a:t>www.arting365.com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·5D Media</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6"/>
              </a:rPr>
              <a:t>www.5d.cn</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a:t>
            </a:r>
            <a:r>
              <a:rPr lang="en-US" altLang="zh-CN" dirty="0" err="1">
                <a:latin typeface="Arial" panose="020B0604020202090204" pitchFamily="34" charset="0"/>
                <a:cs typeface="Arial" panose="020B0604020202090204" pitchFamily="34" charset="0"/>
              </a:rPr>
              <a:t>NewWebpick</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7"/>
              </a:rPr>
              <a:t>www.newwebpick.com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a:t>
            </a:r>
            <a:r>
              <a:rPr lang="en-US" altLang="zh-CN" dirty="0" err="1">
                <a:latin typeface="Arial" panose="020B0604020202090204" pitchFamily="34" charset="0"/>
                <a:cs typeface="Arial" panose="020B0604020202090204" pitchFamily="34" charset="0"/>
              </a:rPr>
              <a:t>Lemoons</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8"/>
              </a:rPr>
              <a:t>www.lemoons.com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a:t>
            </a:r>
            <a:r>
              <a:rPr lang="en-US" altLang="zh-CN" dirty="0" err="1">
                <a:latin typeface="Arial" panose="020B0604020202090204" pitchFamily="34" charset="0"/>
                <a:cs typeface="Arial" panose="020B0604020202090204" pitchFamily="34" charset="0"/>
              </a:rPr>
              <a:t>Cndu</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9"/>
              </a:rPr>
              <a:t>www.cndu.cn</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·52 Design</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10"/>
              </a:rPr>
              <a:t>www.52design.com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·Blue Idea</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11"/>
              </a:rPr>
              <a:t>www.blueidea.com</a:t>
            </a:r>
            <a:endParaRPr lang="en-US" altLang="zh-CN" dirty="0">
              <a:latin typeface="Arial" panose="020B0604020202090204" pitchFamily="34" charset="0"/>
              <a:cs typeface="Arial" panose="020B0604020202090204" pitchFamily="34" charset="0"/>
            </a:endParaRPr>
          </a:p>
          <a:p>
            <a:pPr fontAlgn="auto">
              <a:spcAft>
                <a:spcPts val="0"/>
              </a:spcAft>
              <a:defRPr/>
            </a:pPr>
            <a:endParaRPr lang="zh-CN" altLang="en-US" dirty="0">
              <a:latin typeface="Arial" panose="020B0604020202090204" pitchFamily="34" charset="0"/>
              <a:cs typeface="Arial" panose="020B0604020202090204" pitchFamily="34" charset="0"/>
            </a:endParaRPr>
          </a:p>
        </p:txBody>
      </p:sp>
      <p:sp>
        <p:nvSpPr>
          <p:cNvPr id="39942" name="文本占位符 8"/>
          <p:cNvSpPr>
            <a:spLocks noGrp="1"/>
          </p:cNvSpPr>
          <p:nvPr>
            <p:ph type="body" sz="quarter" idx="3"/>
          </p:nvPr>
        </p:nvSpPr>
        <p:spPr>
          <a:xfrm>
            <a:off x="4645025" y="1535113"/>
            <a:ext cx="4041775" cy="639762"/>
          </a:xfrm>
        </p:spPr>
        <p:txBody>
          <a:bodyPr/>
          <a:lstStyle/>
          <a:p>
            <a:r>
              <a:rPr lang="en-US" altLang="zh-CN">
                <a:latin typeface="Arial" panose="020B0604020202090204" pitchFamily="34" charset="0"/>
                <a:ea typeface="SimHei" panose="02010609060101010101" pitchFamily="49" charset="-122"/>
                <a:cs typeface="Arial" panose="020B0604020202090204" pitchFamily="34" charset="0"/>
              </a:rPr>
              <a:t>HCI</a:t>
            </a:r>
            <a:endParaRPr lang="en-US" altLang="zh-CN">
              <a:latin typeface="Arial" panose="020B0604020202090204" pitchFamily="34" charset="0"/>
              <a:ea typeface="SimHei" panose="02010609060101010101" pitchFamily="49" charset="-122"/>
              <a:cs typeface="Arial" panose="020B0604020202090204" pitchFamily="34" charset="0"/>
            </a:endParaRPr>
          </a:p>
        </p:txBody>
      </p:sp>
      <p:sp>
        <p:nvSpPr>
          <p:cNvPr id="6" name="内容占位符 5"/>
          <p:cNvSpPr>
            <a:spLocks noGrp="1"/>
          </p:cNvSpPr>
          <p:nvPr>
            <p:ph sz="quarter" idx="4"/>
          </p:nvPr>
        </p:nvSpPr>
        <p:spPr>
          <a:xfrm>
            <a:off x="4645025" y="2174875"/>
            <a:ext cx="4041775" cy="3951288"/>
          </a:xfrm>
        </p:spPr>
        <p:txBody>
          <a:bodyPr rtlCol="0">
            <a:normAutofit fontScale="55000" lnSpcReduction="20000"/>
          </a:bodyPr>
          <a:lstStyle/>
          <a:p>
            <a:pPr fontAlgn="auto">
              <a:spcAft>
                <a:spcPts val="0"/>
              </a:spcAft>
              <a:defRPr/>
            </a:pPr>
            <a:r>
              <a:rPr lang="en-US" altLang="zh-CN" dirty="0">
                <a:latin typeface="Arial" panose="020B0604020202090204" pitchFamily="34" charset="0"/>
                <a:cs typeface="Arial" panose="020B0604020202090204" pitchFamily="34" charset="0"/>
              </a:rPr>
              <a:t>·</a:t>
            </a:r>
            <a:r>
              <a:rPr lang="en-US" altLang="zh-CN" dirty="0" err="1">
                <a:latin typeface="Arial" panose="020B0604020202090204" pitchFamily="34" charset="0"/>
                <a:cs typeface="Arial" panose="020B0604020202090204" pitchFamily="34" charset="0"/>
              </a:rPr>
              <a:t>WorldUi</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12"/>
              </a:rPr>
              <a:t>www.worldui.com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a:t>
            </a:r>
            <a:r>
              <a:rPr lang="en-US" altLang="zh-CN" dirty="0" err="1">
                <a:latin typeface="Arial" panose="020B0604020202090204" pitchFamily="34" charset="0"/>
                <a:cs typeface="Arial" panose="020B0604020202090204" pitchFamily="34" charset="0"/>
              </a:rPr>
              <a:t>UiTimes</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13"/>
              </a:rPr>
              <a:t>www.uitimes.com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·UIRSS</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14"/>
              </a:rPr>
              <a:t>www.uirss.com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a:t>
            </a:r>
            <a:r>
              <a:rPr lang="en-US" altLang="zh-CN" dirty="0" err="1">
                <a:latin typeface="Arial" panose="020B0604020202090204" pitchFamily="34" charset="0"/>
                <a:cs typeface="Arial" panose="020B0604020202090204" pitchFamily="34" charset="0"/>
              </a:rPr>
              <a:t>ChinaUI</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15"/>
              </a:rPr>
              <a:t>www.chinaui.com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·ACM Human-Computer Interaction Institute of the China Branch</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16"/>
              </a:rPr>
              <a:t>www.hci.org.cn</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a:t>
            </a:r>
            <a:r>
              <a:rPr lang="en-US" altLang="zh-CN" dirty="0" err="1">
                <a:latin typeface="Arial" panose="020B0604020202090204" pitchFamily="34" charset="0"/>
                <a:cs typeface="Arial" panose="020B0604020202090204" pitchFamily="34" charset="0"/>
              </a:rPr>
              <a:t>Sigchi</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17"/>
              </a:rPr>
              <a:t>www.sigchi.org</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·Usability Professional's Association</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18"/>
              </a:rPr>
              <a:t>www.upassoc.org</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·H-C Interaction Resource Network</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19"/>
              </a:rPr>
              <a:t>www.hcirn.com</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·HCI Bibliography</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20"/>
              </a:rPr>
              <a:t>www.hcibib.org</a:t>
            </a:r>
            <a:endParaRPr lang="en-US" altLang="zh-CN" dirty="0">
              <a:latin typeface="Arial" panose="020B0604020202090204" pitchFamily="34" charset="0"/>
              <a:cs typeface="Arial" panose="020B0604020202090204" pitchFamily="34" charset="0"/>
            </a:endParaRPr>
          </a:p>
          <a:p>
            <a:pPr fontAlgn="auto">
              <a:spcAft>
                <a:spcPts val="0"/>
              </a:spcAft>
              <a:defRPr/>
            </a:pPr>
            <a:r>
              <a:rPr lang="en-US" altLang="zh-CN" dirty="0">
                <a:latin typeface="Arial" panose="020B0604020202090204" pitchFamily="34" charset="0"/>
                <a:cs typeface="Arial" panose="020B0604020202090204" pitchFamily="34" charset="0"/>
              </a:rPr>
              <a:t>·</a:t>
            </a:r>
            <a:r>
              <a:rPr lang="en-US" altLang="zh-CN" dirty="0" err="1">
                <a:latin typeface="Arial" panose="020B0604020202090204" pitchFamily="34" charset="0"/>
                <a:cs typeface="Arial" panose="020B0604020202090204" pitchFamily="34" charset="0"/>
              </a:rPr>
              <a:t>Msra</a:t>
            </a:r>
            <a:br>
              <a:rPr lang="en-US" altLang="zh-CN" dirty="0">
                <a:latin typeface="Arial" panose="020B0604020202090204" pitchFamily="34" charset="0"/>
                <a:cs typeface="Arial" panose="020B0604020202090204" pitchFamily="34" charset="0"/>
              </a:rPr>
            </a:br>
            <a:r>
              <a:rPr lang="en-US" altLang="zh-CN" dirty="0">
                <a:latin typeface="Arial" panose="020B0604020202090204" pitchFamily="34" charset="0"/>
                <a:cs typeface="Arial" panose="020B0604020202090204" pitchFamily="34" charset="0"/>
                <a:hlinkClick r:id="rId21"/>
              </a:rPr>
              <a:t>www.msra.cn</a:t>
            </a:r>
            <a:endParaRPr lang="en-US" altLang="zh-CN" dirty="0">
              <a:latin typeface="Arial" panose="020B0604020202090204" pitchFamily="34" charset="0"/>
              <a:cs typeface="Arial" panose="020B0604020202090204" pitchFamily="34" charset="0"/>
            </a:endParaRPr>
          </a:p>
          <a:p>
            <a:pPr fontAlgn="auto">
              <a:spcAft>
                <a:spcPts val="0"/>
              </a:spcAft>
              <a:defRPr/>
            </a:pPr>
            <a:endParaRPr lang="zh-CN" altLang="en-US" dirty="0">
              <a:latin typeface="Arial" panose="020B0604020202090204" pitchFamily="34" charset="0"/>
              <a:cs typeface="Arial" panose="020B0604020202090204" pitchFamily="34" charset="0"/>
            </a:endParaRPr>
          </a:p>
        </p:txBody>
      </p:sp>
      <p:sp>
        <p:nvSpPr>
          <p:cNvPr id="4" name="灯片编号占位符 3"/>
          <p:cNvSpPr>
            <a:spLocks noGrp="1"/>
          </p:cNvSpPr>
          <p:nvPr>
            <p:ph type="sldNum" sz="quarter" idx="4294967295"/>
          </p:nvPr>
        </p:nvSpPr>
        <p:spPr>
          <a:xfrm>
            <a:off x="6553200" y="6356350"/>
            <a:ext cx="2133600" cy="365125"/>
          </a:xfrm>
          <a:prstGeom prst="rect">
            <a:avLst/>
          </a:prstGeom>
        </p:spPr>
        <p:txBody>
          <a:bodyPr/>
          <a:lstStyle/>
          <a:p>
            <a:pPr>
              <a:defRPr/>
            </a:pPr>
            <a:fld id="{E53E0263-17F8-4984-8BE3-551C08A2F04E}" type="slidenum">
              <a:rPr lang="zh-CN" altLang="en-US"/>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457200" y="274638"/>
            <a:ext cx="8229600" cy="706437"/>
          </a:xfrm>
        </p:spPr>
        <p:txBody>
          <a:bodyPr/>
          <a:lstStyle/>
          <a:p>
            <a:r>
              <a:rPr lang="zh-CN" altLang="en-US" dirty="0">
                <a:latin typeface="SimHei" panose="02010609060101010101" pitchFamily="49" charset="-122"/>
                <a:ea typeface="SimHei" panose="02010609060101010101" pitchFamily="49" charset="-122"/>
              </a:rPr>
              <a:t>人机交互学科</a:t>
            </a:r>
            <a:endParaRPr lang="zh-CN" altLang="en-US" dirty="0">
              <a:latin typeface="SimHei" panose="02010609060101010101" pitchFamily="49" charset="-122"/>
              <a:ea typeface="SimHei" panose="02010609060101010101" pitchFamily="49" charset="-122"/>
            </a:endParaRPr>
          </a:p>
        </p:txBody>
      </p:sp>
      <p:sp>
        <p:nvSpPr>
          <p:cNvPr id="3" name="内容占位符 2"/>
          <p:cNvSpPr>
            <a:spLocks noGrp="1"/>
          </p:cNvSpPr>
          <p:nvPr>
            <p:ph idx="1"/>
          </p:nvPr>
        </p:nvSpPr>
        <p:spPr>
          <a:xfrm>
            <a:off x="457200" y="1268413"/>
            <a:ext cx="8229600" cy="4857750"/>
          </a:xfrm>
        </p:spPr>
        <p:txBody>
          <a:bodyPr rtlCol="0">
            <a:norm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dirty="0"/>
              <a:t>多学科综合：</a:t>
            </a:r>
            <a:endParaRPr lang="en-US" altLang="zh-CN" dirty="0"/>
          </a:p>
          <a:p>
            <a:pPr marL="0" marR="0" lvl="0" indent="0" defTabSz="914400" eaLnBrk="1" fontAlgn="auto" latinLnBrk="0" hangingPunct="1">
              <a:lnSpc>
                <a:spcPct val="100000"/>
              </a:lnSpc>
              <a:spcBef>
                <a:spcPts val="0"/>
              </a:spcBef>
              <a:spcAft>
                <a:spcPts val="0"/>
              </a:spcAft>
              <a:buClrTx/>
              <a:buSzTx/>
              <a:buFontTx/>
              <a:buNone/>
              <a:defRPr/>
            </a:pPr>
            <a:endParaRPr lang="en-US" altLang="zh-CN" dirty="0"/>
          </a:p>
          <a:p>
            <a:pPr eaLnBrk="1" fontAlgn="auto" hangingPunct="1">
              <a:spcBef>
                <a:spcPts val="0"/>
              </a:spcBef>
              <a:spcAft>
                <a:spcPts val="0"/>
              </a:spcAft>
              <a:buClrTx/>
              <a:defRPr/>
            </a:pPr>
            <a:r>
              <a:rPr lang="zh-CN" altLang="en-US" dirty="0"/>
              <a:t>计算机科学</a:t>
            </a:r>
            <a:endParaRPr lang="en-US" altLang="zh-CN" dirty="0"/>
          </a:p>
          <a:p>
            <a:pPr eaLnBrk="1" fontAlgn="auto" hangingPunct="1">
              <a:spcBef>
                <a:spcPts val="0"/>
              </a:spcBef>
              <a:spcAft>
                <a:spcPts val="0"/>
              </a:spcAft>
              <a:buClrTx/>
              <a:defRPr/>
            </a:pPr>
            <a:r>
              <a:rPr lang="zh-CN" altLang="en-US" dirty="0"/>
              <a:t>心理学（认知心理学）</a:t>
            </a:r>
            <a:endParaRPr lang="en-US" altLang="zh-CN" dirty="0"/>
          </a:p>
          <a:p>
            <a:pPr eaLnBrk="1" fontAlgn="auto" hangingPunct="1">
              <a:spcBef>
                <a:spcPts val="0"/>
              </a:spcBef>
              <a:spcAft>
                <a:spcPts val="0"/>
              </a:spcAft>
              <a:buClrTx/>
              <a:defRPr/>
            </a:pPr>
            <a:r>
              <a:rPr lang="zh-CN" altLang="en-US" dirty="0"/>
              <a:t>教育学</a:t>
            </a:r>
            <a:endParaRPr lang="en-US" altLang="zh-CN" dirty="0"/>
          </a:p>
          <a:p>
            <a:pPr eaLnBrk="1" fontAlgn="auto" hangingPunct="1">
              <a:spcBef>
                <a:spcPts val="0"/>
              </a:spcBef>
              <a:spcAft>
                <a:spcPts val="0"/>
              </a:spcAft>
              <a:buClrTx/>
              <a:defRPr/>
            </a:pPr>
            <a:r>
              <a:rPr lang="zh-CN" altLang="en-US" dirty="0"/>
              <a:t>社会学</a:t>
            </a:r>
            <a:endParaRPr lang="en-US" altLang="zh-CN" dirty="0"/>
          </a:p>
          <a:p>
            <a:pPr eaLnBrk="1" fontAlgn="auto" hangingPunct="1">
              <a:spcBef>
                <a:spcPts val="0"/>
              </a:spcBef>
              <a:spcAft>
                <a:spcPts val="0"/>
              </a:spcAft>
              <a:buClrTx/>
              <a:defRPr/>
            </a:pPr>
            <a:r>
              <a:rPr lang="zh-CN" altLang="en-US" dirty="0"/>
              <a:t>图形设计</a:t>
            </a:r>
            <a:endParaRPr lang="en-US" altLang="zh-CN" dirty="0"/>
          </a:p>
          <a:p>
            <a:pPr eaLnBrk="1" fontAlgn="auto" hangingPunct="1">
              <a:spcBef>
                <a:spcPts val="0"/>
              </a:spcBef>
              <a:spcAft>
                <a:spcPts val="0"/>
              </a:spcAft>
              <a:buClrTx/>
              <a:defRPr/>
            </a:pPr>
            <a:r>
              <a:rPr lang="zh-CN" altLang="en-US" dirty="0"/>
              <a:t>工业设计</a:t>
            </a:r>
            <a:endParaRPr lang="en-US" altLang="zh-CN" dirty="0"/>
          </a:p>
          <a:p>
            <a:pPr eaLnBrk="1" fontAlgn="auto" hangingPunct="1">
              <a:spcBef>
                <a:spcPts val="0"/>
              </a:spcBef>
              <a:spcAft>
                <a:spcPts val="0"/>
              </a:spcAft>
              <a:buClrTx/>
              <a:defRPr/>
            </a:pPr>
            <a:r>
              <a:rPr lang="en-US" altLang="zh-CN" dirty="0"/>
              <a:t>……</a:t>
            </a:r>
            <a:endParaRPr lang="en-US" altLang="zh-CN" dirty="0"/>
          </a:p>
        </p:txBody>
      </p:sp>
      <p:sp>
        <p:nvSpPr>
          <p:cNvPr id="9220"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8C71032E-225B-4FF0-9F64-AFD5C6273D83}" type="slidenum">
              <a:rPr lang="zh-CN" altLang="en-US"/>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7"/>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研究机构</a:t>
            </a:r>
            <a:endParaRPr lang="zh-CN" altLang="en-US">
              <a:latin typeface="SimHei" panose="02010609060101010101" pitchFamily="49" charset="-122"/>
              <a:ea typeface="SimHei" panose="02010609060101010101" pitchFamily="49" charset="-122"/>
            </a:endParaRPr>
          </a:p>
        </p:txBody>
      </p:sp>
      <p:sp>
        <p:nvSpPr>
          <p:cNvPr id="9" name="内容占位符 8"/>
          <p:cNvSpPr>
            <a:spLocks noGrp="1"/>
          </p:cNvSpPr>
          <p:nvPr>
            <p:ph idx="1"/>
          </p:nvPr>
        </p:nvSpPr>
        <p:spPr>
          <a:xfrm>
            <a:off x="457200" y="1268413"/>
            <a:ext cx="8229600" cy="4857750"/>
          </a:xfrm>
        </p:spPr>
        <p:txBody>
          <a:bodyPr rtlCol="0">
            <a:normAutofit fontScale="47500" lnSpcReduction="20000"/>
          </a:bodyPr>
          <a:lstStyle/>
          <a:p>
            <a:pPr fontAlgn="auto">
              <a:spcAft>
                <a:spcPts val="0"/>
              </a:spcAft>
              <a:defRPr/>
            </a:pPr>
            <a:r>
              <a:rPr lang="en-US" altLang="zh-CN" dirty="0">
                <a:hlinkClick r:id="rId1"/>
              </a:rPr>
              <a:t>http://www.sigchi.org/</a:t>
            </a:r>
            <a:r>
              <a:rPr lang="zh-CN" altLang="en-US" dirty="0"/>
              <a:t> 美国计算机协会</a:t>
            </a:r>
            <a:r>
              <a:rPr lang="en-US" altLang="zh-CN" dirty="0"/>
              <a:t>HCI</a:t>
            </a:r>
            <a:r>
              <a:rPr lang="zh-CN" altLang="en-US" dirty="0"/>
              <a:t>分会</a:t>
            </a:r>
            <a:endParaRPr lang="en-US" altLang="zh-CN" dirty="0"/>
          </a:p>
          <a:p>
            <a:pPr fontAlgn="auto">
              <a:spcAft>
                <a:spcPts val="0"/>
              </a:spcAft>
              <a:defRPr/>
            </a:pPr>
            <a:r>
              <a:rPr lang="en-US" altLang="zh-CN" dirty="0">
                <a:hlinkClick r:id="rId2"/>
              </a:rPr>
              <a:t>http://www.computer.org/portal/site/ieeecs/index.jsp</a:t>
            </a:r>
            <a:r>
              <a:rPr lang="zh-CN" altLang="en-US" dirty="0"/>
              <a:t> </a:t>
            </a:r>
            <a:r>
              <a:rPr lang="en-US" altLang="zh-CN" dirty="0"/>
              <a:t>IEEE</a:t>
            </a:r>
            <a:r>
              <a:rPr lang="zh-CN" altLang="en-US" dirty="0"/>
              <a:t>计算机协会 </a:t>
            </a:r>
            <a:endParaRPr lang="en-US" altLang="zh-CN" dirty="0"/>
          </a:p>
          <a:p>
            <a:pPr fontAlgn="auto">
              <a:spcAft>
                <a:spcPts val="0"/>
              </a:spcAft>
              <a:defRPr/>
            </a:pPr>
            <a:r>
              <a:rPr lang="en-US" altLang="zh-CN" dirty="0">
                <a:hlinkClick r:id="rId3"/>
              </a:rPr>
              <a:t>http://www.ccf.org.cn/sites/ccf/index.jsp</a:t>
            </a:r>
            <a:r>
              <a:rPr lang="zh-CN" altLang="en-US" dirty="0"/>
              <a:t>中国计算机学会 </a:t>
            </a:r>
            <a:endParaRPr lang="en-US" altLang="zh-CN" dirty="0"/>
          </a:p>
          <a:p>
            <a:pPr fontAlgn="auto">
              <a:spcAft>
                <a:spcPts val="0"/>
              </a:spcAft>
              <a:defRPr/>
            </a:pPr>
            <a:r>
              <a:rPr lang="en-US" altLang="zh-CN" dirty="0">
                <a:hlinkClick r:id="rId4"/>
              </a:rPr>
              <a:t>http://www.hcii20</a:t>
            </a:r>
            <a:r>
              <a:rPr lang="en-US" altLang="en-US" dirty="0">
                <a:hlinkClick r:id="rId4"/>
              </a:rPr>
              <a:t>17</a:t>
            </a:r>
            <a:r>
              <a:rPr lang="en-US" altLang="zh-CN" dirty="0">
                <a:hlinkClick r:id="rId4"/>
              </a:rPr>
              <a:t>.org/index.php</a:t>
            </a:r>
            <a:r>
              <a:rPr lang="zh-CN" altLang="en-US" dirty="0"/>
              <a:t> </a:t>
            </a:r>
            <a:r>
              <a:rPr lang="en-US" altLang="zh-CN" dirty="0"/>
              <a:t>20</a:t>
            </a:r>
            <a:r>
              <a:rPr lang="en-US" altLang="en-US" dirty="0"/>
              <a:t>17</a:t>
            </a:r>
            <a:r>
              <a:rPr lang="zh-CN" altLang="en-US" dirty="0"/>
              <a:t>年国际</a:t>
            </a:r>
            <a:r>
              <a:rPr lang="en-US" altLang="zh-CN" dirty="0"/>
              <a:t>HCI</a:t>
            </a:r>
            <a:r>
              <a:rPr lang="zh-CN" altLang="en-US" dirty="0"/>
              <a:t>大会  </a:t>
            </a:r>
            <a:endParaRPr lang="en-US" altLang="zh-CN" dirty="0"/>
          </a:p>
          <a:p>
            <a:pPr fontAlgn="auto">
              <a:spcAft>
                <a:spcPts val="0"/>
              </a:spcAft>
              <a:defRPr/>
            </a:pPr>
            <a:r>
              <a:rPr lang="en-US" altLang="zh-CN" dirty="0">
                <a:hlinkClick r:id="rId5"/>
              </a:rPr>
              <a:t>http://iel.iscas.ac.cn/sigchichina/</a:t>
            </a:r>
            <a:r>
              <a:rPr lang="zh-CN" altLang="en-US" dirty="0"/>
              <a:t> 中国人机交互学会 </a:t>
            </a:r>
            <a:endParaRPr lang="en-US" altLang="zh-CN" dirty="0"/>
          </a:p>
          <a:p>
            <a:pPr fontAlgn="auto">
              <a:spcAft>
                <a:spcPts val="0"/>
              </a:spcAft>
              <a:defRPr/>
            </a:pPr>
            <a:r>
              <a:rPr lang="en-US" altLang="zh-CN" dirty="0">
                <a:hlinkClick r:id="rId6"/>
              </a:rPr>
              <a:t>http://usability.dlmu.edu.cn/</a:t>
            </a:r>
            <a:r>
              <a:rPr lang="zh-CN" altLang="en-US" dirty="0"/>
              <a:t> 中国欧盟可用性研究中心 </a:t>
            </a:r>
            <a:endParaRPr lang="en-US" altLang="zh-CN" dirty="0"/>
          </a:p>
          <a:p>
            <a:pPr fontAlgn="auto">
              <a:spcAft>
                <a:spcPts val="0"/>
              </a:spcAft>
              <a:defRPr/>
            </a:pPr>
            <a:r>
              <a:rPr lang="en-US" altLang="zh-CN" dirty="0">
                <a:hlinkClick r:id="rId7"/>
              </a:rPr>
              <a:t>http://www.usability.gov/</a:t>
            </a:r>
            <a:r>
              <a:rPr lang="zh-CN" altLang="en-US" dirty="0"/>
              <a:t> 可用性研究 </a:t>
            </a:r>
            <a:endParaRPr lang="en-US" altLang="zh-CN" dirty="0"/>
          </a:p>
          <a:p>
            <a:pPr fontAlgn="auto">
              <a:spcAft>
                <a:spcPts val="0"/>
              </a:spcAft>
              <a:defRPr/>
            </a:pPr>
            <a:r>
              <a:rPr lang="en-US" altLang="zh-CN" dirty="0">
                <a:hlinkClick r:id="rId8"/>
              </a:rPr>
              <a:t>http://www.upassoc.org/</a:t>
            </a:r>
            <a:r>
              <a:rPr lang="zh-CN" altLang="en-US" dirty="0"/>
              <a:t> 可用性专业协会 </a:t>
            </a:r>
            <a:endParaRPr lang="en-US" altLang="zh-CN" dirty="0"/>
          </a:p>
          <a:p>
            <a:pPr fontAlgn="auto">
              <a:spcAft>
                <a:spcPts val="0"/>
              </a:spcAft>
              <a:defRPr/>
            </a:pPr>
            <a:r>
              <a:rPr lang="en-US" altLang="zh-CN" dirty="0">
                <a:hlinkClick r:id="rId9"/>
              </a:rPr>
              <a:t>http://iel.iscas.ac.cn/</a:t>
            </a:r>
            <a:r>
              <a:rPr lang="zh-CN" altLang="en-US" dirty="0"/>
              <a:t> 中科院软件所人机交互与智能信息处理实验室</a:t>
            </a:r>
            <a:endParaRPr lang="en-US" altLang="zh-CN" dirty="0"/>
          </a:p>
          <a:p>
            <a:pPr fontAlgn="auto">
              <a:spcAft>
                <a:spcPts val="0"/>
              </a:spcAft>
              <a:defRPr/>
            </a:pPr>
            <a:r>
              <a:rPr lang="en-US" altLang="zh-CN" dirty="0">
                <a:hlinkClick r:id="rId10"/>
              </a:rPr>
              <a:t>http://media.cs.tsinghua.edu.cn/</a:t>
            </a:r>
            <a:r>
              <a:rPr lang="zh-CN" altLang="en-US" dirty="0"/>
              <a:t> 清华大学人机交互与媒体集成研究所 </a:t>
            </a:r>
            <a:endParaRPr lang="en-US" altLang="zh-CN" dirty="0"/>
          </a:p>
          <a:p>
            <a:pPr fontAlgn="auto">
              <a:spcAft>
                <a:spcPts val="0"/>
              </a:spcAft>
              <a:defRPr/>
            </a:pPr>
            <a:r>
              <a:rPr lang="en-US" altLang="zh-CN" dirty="0">
                <a:hlinkClick r:id="rId11"/>
              </a:rPr>
              <a:t>http://www.cs.york.ac.uk/hci/</a:t>
            </a:r>
            <a:r>
              <a:rPr lang="zh-CN" altLang="en-US" dirty="0"/>
              <a:t> 英国约克大学</a:t>
            </a:r>
            <a:r>
              <a:rPr lang="en-US" altLang="zh-CN" dirty="0"/>
              <a:t>HCI</a:t>
            </a:r>
            <a:r>
              <a:rPr lang="zh-CN" altLang="en-US" dirty="0"/>
              <a:t>研究 </a:t>
            </a:r>
            <a:endParaRPr lang="en-US" altLang="zh-CN" dirty="0"/>
          </a:p>
          <a:p>
            <a:pPr fontAlgn="auto">
              <a:spcAft>
                <a:spcPts val="0"/>
              </a:spcAft>
              <a:defRPr/>
            </a:pPr>
            <a:r>
              <a:rPr lang="en-US" altLang="zh-CN" dirty="0">
                <a:hlinkClick r:id="rId12"/>
              </a:rPr>
              <a:t>http://hci.stanford.edu/</a:t>
            </a:r>
            <a:r>
              <a:rPr lang="zh-CN" altLang="en-US" dirty="0"/>
              <a:t> 美国斯坦福大学</a:t>
            </a:r>
            <a:r>
              <a:rPr lang="en-US" altLang="zh-CN" dirty="0"/>
              <a:t>HCI</a:t>
            </a:r>
            <a:r>
              <a:rPr lang="zh-CN" altLang="en-US" dirty="0"/>
              <a:t>研究 </a:t>
            </a:r>
            <a:endParaRPr lang="en-US" altLang="zh-CN" dirty="0"/>
          </a:p>
          <a:p>
            <a:pPr fontAlgn="auto">
              <a:spcAft>
                <a:spcPts val="0"/>
              </a:spcAft>
              <a:defRPr/>
            </a:pPr>
            <a:r>
              <a:rPr lang="en-US" altLang="zh-CN" dirty="0">
                <a:hlinkClick r:id="rId13"/>
              </a:rPr>
              <a:t>http://www.hcii.cmu.edu/</a:t>
            </a:r>
            <a:r>
              <a:rPr lang="zh-CN" altLang="en-US" dirty="0"/>
              <a:t> 美国卡耐基梅陇大学</a:t>
            </a:r>
            <a:r>
              <a:rPr lang="en-US" altLang="zh-CN" dirty="0"/>
              <a:t>HCI</a:t>
            </a:r>
            <a:r>
              <a:rPr lang="zh-CN" altLang="en-US" dirty="0"/>
              <a:t>学院 </a:t>
            </a:r>
            <a:endParaRPr lang="en-US" altLang="zh-CN" dirty="0"/>
          </a:p>
          <a:p>
            <a:pPr fontAlgn="auto">
              <a:spcAft>
                <a:spcPts val="0"/>
              </a:spcAft>
              <a:defRPr/>
            </a:pPr>
            <a:r>
              <a:rPr lang="en-US" altLang="zh-CN" dirty="0">
                <a:hlinkClick r:id="rId14"/>
              </a:rPr>
              <a:t>http://www.cs.umd.edu/projects/hcil/</a:t>
            </a:r>
            <a:r>
              <a:rPr lang="zh-CN" altLang="en-US" dirty="0"/>
              <a:t> 美国马里兰大学</a:t>
            </a:r>
            <a:r>
              <a:rPr lang="en-US" altLang="zh-CN" dirty="0"/>
              <a:t>HCI</a:t>
            </a:r>
            <a:r>
              <a:rPr lang="zh-CN" altLang="en-US" dirty="0"/>
              <a:t>实验室 </a:t>
            </a:r>
            <a:endParaRPr lang="en-US" altLang="zh-CN" dirty="0"/>
          </a:p>
          <a:p>
            <a:pPr fontAlgn="auto">
              <a:spcAft>
                <a:spcPts val="0"/>
              </a:spcAft>
              <a:defRPr/>
            </a:pPr>
            <a:r>
              <a:rPr lang="en-US" altLang="zh-CN" dirty="0">
                <a:hlinkClick r:id="rId15"/>
              </a:rPr>
              <a:t>http://www.graphics.pku.edu.cn/</a:t>
            </a:r>
            <a:r>
              <a:rPr lang="zh-CN" altLang="en-US" dirty="0"/>
              <a:t> 北京大学人机交互实验室 </a:t>
            </a:r>
            <a:endParaRPr lang="en-US" altLang="zh-CN" dirty="0"/>
          </a:p>
          <a:p>
            <a:pPr fontAlgn="auto">
              <a:spcAft>
                <a:spcPts val="0"/>
              </a:spcAft>
              <a:defRPr/>
            </a:pPr>
            <a:r>
              <a:rPr lang="en-US" altLang="zh-CN" dirty="0">
                <a:hlinkClick r:id="rId16"/>
              </a:rPr>
              <a:t>http://www.ie.tsinghua.edu.cn/ihfe/index.html</a:t>
            </a:r>
            <a:r>
              <a:rPr lang="zh-CN" altLang="en-US" dirty="0"/>
              <a:t> 清华大学人因研究所 </a:t>
            </a:r>
            <a:endParaRPr lang="en-US" altLang="zh-CN" dirty="0"/>
          </a:p>
          <a:p>
            <a:pPr fontAlgn="auto">
              <a:spcAft>
                <a:spcPts val="0"/>
              </a:spcAft>
              <a:defRPr/>
            </a:pPr>
            <a:r>
              <a:rPr lang="en-US" altLang="zh-CN" dirty="0">
                <a:hlinkClick r:id="rId17"/>
              </a:rPr>
              <a:t>http://haptic.buaa.edu.cn/chinese_abstract.htm</a:t>
            </a:r>
            <a:r>
              <a:rPr lang="zh-CN" altLang="en-US" dirty="0"/>
              <a:t> 北京航空航天大学人机交互实验室</a:t>
            </a:r>
            <a:endParaRPr lang="zh-CN" altLang="en-US" dirty="0"/>
          </a:p>
        </p:txBody>
      </p:sp>
      <p:sp>
        <p:nvSpPr>
          <p:cNvPr id="40964" name="灯片编号占位符 6"/>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92359A2A-AF5C-491D-90B8-0FF6A3A8715D}" type="slidenum">
              <a:rPr lang="zh-CN" altLang="en-US"/>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学术期刊</a:t>
            </a:r>
            <a:endParaRPr lang="zh-CN" altLang="en-US">
              <a:latin typeface="SimHei" panose="02010609060101010101" pitchFamily="49" charset="-122"/>
              <a:ea typeface="SimHei" panose="02010609060101010101" pitchFamily="49" charset="-122"/>
            </a:endParaRPr>
          </a:p>
        </p:txBody>
      </p:sp>
      <p:sp>
        <p:nvSpPr>
          <p:cNvPr id="3" name="内容占位符 2"/>
          <p:cNvSpPr>
            <a:spLocks noGrp="1"/>
          </p:cNvSpPr>
          <p:nvPr>
            <p:ph idx="1"/>
          </p:nvPr>
        </p:nvSpPr>
        <p:spPr>
          <a:xfrm>
            <a:off x="1763713" y="1268413"/>
            <a:ext cx="6923087" cy="4857750"/>
          </a:xfrm>
        </p:spPr>
        <p:txBody>
          <a:bodyPr rtlCol="0">
            <a:normAutofit fontScale="55000" lnSpcReduction="20000"/>
          </a:bodyPr>
          <a:lstStyle/>
          <a:p>
            <a:pPr fontAlgn="auto">
              <a:spcAft>
                <a:spcPts val="0"/>
              </a:spcAft>
              <a:defRPr/>
            </a:pPr>
            <a:r>
              <a:rPr lang="en-US" altLang="zh-CN" b="1" dirty="0"/>
              <a:t>ACM human computer interaction</a:t>
            </a:r>
            <a:endParaRPr lang="en-US" altLang="zh-CN" dirty="0"/>
          </a:p>
          <a:p>
            <a:pPr lvl="1" fontAlgn="auto">
              <a:spcAft>
                <a:spcPts val="0"/>
              </a:spcAft>
              <a:defRPr/>
            </a:pPr>
            <a:r>
              <a:rPr lang="en-US" altLang="zh-CN" dirty="0"/>
              <a:t>This ACM Transaction seeks to be the premier archival journal in the multidisciplinary field of human-computer interaction. Since its first issue in March 1994, it has presented work of the highest scientific quality that contributes to the practice in the present and future. The primary emphasis is on results of broad application, but the journal considers original work focused on specific domains, on special requirements, on ethical issues the full range of design, development, and use of interactive systems. </a:t>
            </a:r>
            <a:br>
              <a:rPr lang="en-US" altLang="zh-CN" dirty="0"/>
            </a:br>
            <a:r>
              <a:rPr lang="en-US" altLang="zh-CN" u="sng" dirty="0">
                <a:hlinkClick r:id="rId1"/>
              </a:rPr>
              <a:t>http://tochi.acm.org/</a:t>
            </a:r>
            <a:endParaRPr lang="en-US" altLang="zh-CN" dirty="0"/>
          </a:p>
          <a:p>
            <a:pPr fontAlgn="auto">
              <a:spcAft>
                <a:spcPts val="0"/>
              </a:spcAft>
              <a:defRPr/>
            </a:pPr>
            <a:r>
              <a:rPr lang="en-US" altLang="zh-CN" b="1" dirty="0"/>
              <a:t>ACM Transactions on Information Systems (TOIS)</a:t>
            </a:r>
            <a:endParaRPr lang="en-US" altLang="zh-CN" dirty="0"/>
          </a:p>
          <a:p>
            <a:pPr lvl="1" fontAlgn="auto">
              <a:spcAft>
                <a:spcPts val="0"/>
              </a:spcAft>
              <a:defRPr/>
            </a:pPr>
            <a:r>
              <a:rPr lang="en-US" altLang="zh-CN" dirty="0"/>
              <a:t>ACM Transactions on Information Systems (TOIS) is a scholarly journal that publishes the highest quality papers about the design and evaluation of computer software that helps people find, organize, analyze, and use information in a variety of media. TOIS is published quarterly. </a:t>
            </a:r>
            <a:br>
              <a:rPr lang="en-US" altLang="zh-CN" dirty="0"/>
            </a:br>
            <a:r>
              <a:rPr lang="en-US" altLang="zh-CN" u="sng" dirty="0">
                <a:hlinkClick r:id="rId2"/>
              </a:rPr>
              <a:t>http://tois.acm.org/index.html</a:t>
            </a:r>
            <a:endParaRPr lang="en-US" altLang="zh-CN" dirty="0"/>
          </a:p>
          <a:p>
            <a:pPr fontAlgn="auto">
              <a:spcAft>
                <a:spcPts val="0"/>
              </a:spcAft>
              <a:defRPr/>
            </a:pPr>
            <a:r>
              <a:rPr lang="en-US" altLang="zh-CN" b="1" dirty="0"/>
              <a:t>ACM Journal of Computer Documentation (JCD)</a:t>
            </a:r>
            <a:endParaRPr lang="en-US" altLang="zh-CN" dirty="0"/>
          </a:p>
          <a:p>
            <a:pPr lvl="1" fontAlgn="auto">
              <a:spcAft>
                <a:spcPts val="0"/>
              </a:spcAft>
              <a:defRPr/>
            </a:pPr>
            <a:r>
              <a:rPr lang="en-US" altLang="zh-CN" dirty="0"/>
              <a:t>ACM Journal of Computer Documentation (JCD) provides a forum on documentation and user support for computer products and systems. Past issues have published topics on processes, methods, and technologies for on-line text, hypermedia, and multimedia. </a:t>
            </a:r>
            <a:br>
              <a:rPr lang="en-US" altLang="zh-CN" dirty="0"/>
            </a:br>
            <a:r>
              <a:rPr lang="en-US" altLang="zh-CN" u="sng" dirty="0">
                <a:hlinkClick r:id="rId3"/>
              </a:rPr>
              <a:t>http://portal.acm.org/browse_dl.cfm?linked=1&amp;part=journal&amp;idx=J24&amp;coll=ACM&amp;dl=ACM</a:t>
            </a:r>
            <a:endParaRPr lang="en-US" altLang="zh-CN" dirty="0"/>
          </a:p>
          <a:p>
            <a:pPr fontAlgn="auto">
              <a:spcAft>
                <a:spcPts val="0"/>
              </a:spcAft>
              <a:defRPr/>
            </a:pPr>
            <a:endParaRPr lang="zh-CN" altLang="en-US" dirty="0"/>
          </a:p>
        </p:txBody>
      </p:sp>
      <p:sp>
        <p:nvSpPr>
          <p:cNvPr id="41988"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940BFE7F-B170-4483-B931-55EF0E6068FE}" type="slidenum">
              <a:rPr lang="zh-CN" altLang="en-US"/>
            </a:fld>
            <a:endParaRPr lang="zh-CN" altLang="en-US"/>
          </a:p>
        </p:txBody>
      </p:sp>
      <p:pic>
        <p:nvPicPr>
          <p:cNvPr id="41989" name="Picture 2" descr="http://www.hci.sysu.edu.cn/en/images/magazine/1ACM_0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 y="1341438"/>
            <a:ext cx="1508125" cy="2263775"/>
          </a:xfrm>
          <a:prstGeom prst="rect">
            <a:avLst/>
          </a:prstGeom>
          <a:noFill/>
          <a:ln>
            <a:noFill/>
          </a:ln>
        </p:spPr>
      </p:pic>
      <p:pic>
        <p:nvPicPr>
          <p:cNvPr id="41990" name="Picture 4" descr="http://www.hci.sysu.edu.cn/en/images/magazine/1ACM_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50" y="4076700"/>
            <a:ext cx="1517650" cy="172878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重要会议</a:t>
            </a:r>
            <a:endParaRPr lang="zh-CN" altLang="en-US">
              <a:latin typeface="SimHei" panose="02010609060101010101" pitchFamily="49" charset="-122"/>
              <a:ea typeface="SimHei" panose="02010609060101010101" pitchFamily="49" charset="-122"/>
            </a:endParaRPr>
          </a:p>
        </p:txBody>
      </p:sp>
      <p:sp>
        <p:nvSpPr>
          <p:cNvPr id="3" name="内容占位符 2"/>
          <p:cNvSpPr>
            <a:spLocks noGrp="1"/>
          </p:cNvSpPr>
          <p:nvPr>
            <p:ph idx="1"/>
          </p:nvPr>
        </p:nvSpPr>
        <p:spPr>
          <a:xfrm>
            <a:off x="2332038" y="1412875"/>
            <a:ext cx="6346825" cy="4857750"/>
          </a:xfrm>
        </p:spPr>
        <p:txBody>
          <a:bodyPr rtlCol="0">
            <a:normAutofit fontScale="55000" lnSpcReduction="20000"/>
          </a:bodyPr>
          <a:lstStyle/>
          <a:p>
            <a:pPr fontAlgn="auto">
              <a:spcAft>
                <a:spcPts val="0"/>
              </a:spcAft>
              <a:defRPr/>
            </a:pPr>
            <a:r>
              <a:rPr lang="en-US" altLang="zh-CN" b="1" dirty="0"/>
              <a:t>Bridges</a:t>
            </a:r>
            <a:endParaRPr lang="en-US" altLang="zh-CN" dirty="0"/>
          </a:p>
          <a:p>
            <a:pPr lvl="1" fontAlgn="auto">
              <a:spcAft>
                <a:spcPts val="0"/>
              </a:spcAft>
              <a:defRPr/>
            </a:pPr>
            <a:r>
              <a:rPr lang="en-US" altLang="zh-CN" dirty="0"/>
              <a:t>The Bridges Organization: art and mathematics This is the website for the Bridges Organization, which oversees the annual Bridges conference on connections between art and </a:t>
            </a:r>
            <a:r>
              <a:rPr lang="en-US" altLang="zh-CN" dirty="0" err="1"/>
              <a:t>mathematics.The</a:t>
            </a:r>
            <a:r>
              <a:rPr lang="en-US" altLang="zh-CN" dirty="0"/>
              <a:t> conference features invited speakers, full and short paper presentations, educational workshops, and a juried art exhibition.</a:t>
            </a:r>
            <a:endParaRPr lang="en-US" altLang="zh-CN" dirty="0"/>
          </a:p>
          <a:p>
            <a:pPr fontAlgn="auto">
              <a:spcAft>
                <a:spcPts val="0"/>
              </a:spcAft>
              <a:defRPr/>
            </a:pPr>
            <a:r>
              <a:rPr lang="en-US" altLang="zh-CN" b="1" dirty="0"/>
              <a:t>IUI</a:t>
            </a:r>
            <a:endParaRPr lang="en-US" altLang="zh-CN" dirty="0"/>
          </a:p>
          <a:p>
            <a:pPr lvl="1" fontAlgn="auto">
              <a:spcAft>
                <a:spcPts val="0"/>
              </a:spcAft>
              <a:defRPr/>
            </a:pPr>
            <a:r>
              <a:rPr lang="en-US" altLang="zh-CN" dirty="0"/>
              <a:t>IUI( International Conference on Intelligent User Interfaces) is the annual meeting of the intelligent interfaces community and serves as the principal international forum for reporting outstanding research and development on intelligent user interfaces.</a:t>
            </a:r>
            <a:endParaRPr lang="en-US" altLang="zh-CN" dirty="0"/>
          </a:p>
          <a:p>
            <a:pPr fontAlgn="auto">
              <a:spcAft>
                <a:spcPts val="0"/>
              </a:spcAft>
              <a:defRPr/>
            </a:pPr>
            <a:r>
              <a:rPr lang="en-US" altLang="zh-CN" b="1" dirty="0"/>
              <a:t>CHI</a:t>
            </a:r>
            <a:endParaRPr lang="en-US" altLang="zh-CN" dirty="0"/>
          </a:p>
          <a:p>
            <a:pPr lvl="1" fontAlgn="auto">
              <a:spcAft>
                <a:spcPts val="0"/>
              </a:spcAft>
              <a:defRPr/>
            </a:pPr>
            <a:r>
              <a:rPr lang="en-US" altLang="zh-CN" dirty="0"/>
              <a:t>CHI (ACM Conference on Human Factors in Computing Systems) is the premier international conference for the field of human-computer interaction. CHI looks outward to the human experience of computing in the world. “We are HCI” challenges our community to embrace the diversity of HCI in the world and to exclaim our commitment as a profession to empower people from all walks of life.</a:t>
            </a:r>
            <a:endParaRPr lang="en-US" altLang="zh-CN" dirty="0"/>
          </a:p>
          <a:p>
            <a:pPr fontAlgn="auto">
              <a:spcAft>
                <a:spcPts val="0"/>
              </a:spcAft>
              <a:defRPr/>
            </a:pPr>
            <a:endParaRPr lang="zh-CN" altLang="en-US" dirty="0"/>
          </a:p>
        </p:txBody>
      </p:sp>
      <p:sp>
        <p:nvSpPr>
          <p:cNvPr id="43012"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927F7FBB-9D0A-4138-AC1E-83BA21948B9D}" type="slidenum">
              <a:rPr lang="zh-CN" altLang="en-US"/>
            </a:fld>
            <a:endParaRPr lang="zh-CN" altLang="en-US"/>
          </a:p>
        </p:txBody>
      </p:sp>
      <p:pic>
        <p:nvPicPr>
          <p:cNvPr id="43013" name="Picture 2" descr="http://www.hci.sysu.edu.cn/images/meeting/%E9%87%8D%E8%A6%81%E4%BC%9A%E8%AE%AE_br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1628775"/>
            <a:ext cx="1817687" cy="879475"/>
          </a:xfrm>
          <a:prstGeom prst="rect">
            <a:avLst/>
          </a:prstGeom>
          <a:noFill/>
          <a:ln>
            <a:noFill/>
          </a:ln>
        </p:spPr>
      </p:pic>
      <p:pic>
        <p:nvPicPr>
          <p:cNvPr id="43014" name="Picture 4" descr="http://www.hci.sysu.edu.cn/images/meeting/%E9%87%8D%E8%A6%81%E4%BC%9A%E8%AE%AE_IU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924175"/>
            <a:ext cx="1817687" cy="879475"/>
          </a:xfrm>
          <a:prstGeom prst="rect">
            <a:avLst/>
          </a:prstGeom>
          <a:noFill/>
          <a:ln>
            <a:noFill/>
          </a:ln>
        </p:spPr>
      </p:pic>
      <p:pic>
        <p:nvPicPr>
          <p:cNvPr id="430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292600"/>
            <a:ext cx="1817687" cy="879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推荐阅读</a:t>
            </a:r>
            <a:r>
              <a:rPr lang="en-US" altLang="zh-CN">
                <a:latin typeface="SimHei" panose="02010609060101010101" pitchFamily="49" charset="-122"/>
                <a:ea typeface="SimHei" panose="02010609060101010101" pitchFamily="49" charset="-122"/>
              </a:rPr>
              <a:t>...</a:t>
            </a:r>
            <a:endParaRPr lang="zh-CN" altLang="en-US">
              <a:latin typeface="SimHei" panose="02010609060101010101" pitchFamily="49" charset="-122"/>
              <a:ea typeface="SimHei" panose="02010609060101010101" pitchFamily="49" charset="-122"/>
            </a:endParaRPr>
          </a:p>
        </p:txBody>
      </p:sp>
      <p:sp>
        <p:nvSpPr>
          <p:cNvPr id="44035"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A537CAC1-9FED-4B0B-A98F-8FED57D62FE4}" type="slidenum">
              <a:rPr lang="zh-CN" altLang="en-US"/>
            </a:fld>
            <a:endParaRPr lang="zh-CN" altLang="en-US"/>
          </a:p>
        </p:txBody>
      </p:sp>
      <p:pic>
        <p:nvPicPr>
          <p:cNvPr id="6146" name="Picture 2" descr="用户界面设计:有效的人机交互策畿笿牿"/>
          <p:cNvPicPr>
            <a:picLocks noChangeAspect="1" noChangeArrowheads="1"/>
          </p:cNvPicPr>
          <p:nvPr/>
        </p:nvPicPr>
        <p:blipFill rotWithShape="1">
          <a:blip r:embed="rId1"/>
          <a:srcRect l="16394" r="16343"/>
          <a:stretch>
            <a:fillRect/>
          </a:stretch>
        </p:blipFill>
        <p:spPr bwMode="auto">
          <a:xfrm>
            <a:off x="4787900" y="1214438"/>
            <a:ext cx="1849438" cy="2449512"/>
          </a:xfrm>
          <a:prstGeom prst="rect">
            <a:avLst/>
          </a:prstGeom>
          <a:ln>
            <a:noFill/>
          </a:ln>
          <a:effectLst>
            <a:outerShdw blurRad="292100" dist="139700" dir="2700000" algn="tl" rotWithShape="0">
              <a:srgbClr val="333333">
                <a:alpha val="65000"/>
              </a:srgbClr>
            </a:outerShdw>
          </a:effectLst>
        </p:spPr>
      </p:pic>
      <p:pic>
        <p:nvPicPr>
          <p:cNvPr id="6153" name="Picture 9" descr="http://img3.douban.com/lpic/s5772163.jpg"/>
          <p:cNvPicPr>
            <a:picLocks noChangeAspect="1" noChangeArrowheads="1"/>
          </p:cNvPicPr>
          <p:nvPr/>
        </p:nvPicPr>
        <p:blipFill>
          <a:blip r:embed="rId2"/>
          <a:srcRect/>
          <a:stretch>
            <a:fillRect/>
          </a:stretch>
        </p:blipFill>
        <p:spPr bwMode="auto">
          <a:xfrm>
            <a:off x="7037388" y="3917950"/>
            <a:ext cx="1822450" cy="2390775"/>
          </a:xfrm>
          <a:prstGeom prst="rect">
            <a:avLst/>
          </a:prstGeom>
          <a:ln>
            <a:noFill/>
          </a:ln>
          <a:effectLst>
            <a:outerShdw blurRad="292100" dist="139700" dir="2700000" algn="tl" rotWithShape="0">
              <a:srgbClr val="333333">
                <a:alpha val="65000"/>
              </a:srgbClr>
            </a:outerShdw>
          </a:effectLst>
        </p:spPr>
      </p:pic>
      <p:pic>
        <p:nvPicPr>
          <p:cNvPr id="6161" name="Picture 17" descr="http://www.tianxiashu.com/cover/2010-3-29/20798996-1_o.jpg"/>
          <p:cNvPicPr>
            <a:picLocks noChangeAspect="1" noChangeArrowheads="1"/>
          </p:cNvPicPr>
          <p:nvPr/>
        </p:nvPicPr>
        <p:blipFill>
          <a:blip r:embed="rId3"/>
          <a:srcRect/>
          <a:stretch>
            <a:fillRect/>
          </a:stretch>
        </p:blipFill>
        <p:spPr bwMode="auto">
          <a:xfrm>
            <a:off x="2698750" y="3917950"/>
            <a:ext cx="1801813" cy="2354263"/>
          </a:xfrm>
          <a:prstGeom prst="rect">
            <a:avLst/>
          </a:prstGeom>
          <a:ln>
            <a:noFill/>
          </a:ln>
          <a:effectLst>
            <a:outerShdw blurRad="292100" dist="139700" dir="2700000" algn="tl" rotWithShape="0">
              <a:srgbClr val="333333">
                <a:alpha val="65000"/>
              </a:srgbClr>
            </a:outerShdw>
          </a:effectLst>
        </p:spPr>
      </p:pic>
      <p:pic>
        <p:nvPicPr>
          <p:cNvPr id="6162" name="Picture 18" descr="G:\WorkDoc\work2012\教学\人机交互工程\333\cover-400x525.jpg"/>
          <p:cNvPicPr>
            <a:picLocks noChangeAspect="1" noChangeArrowheads="1"/>
          </p:cNvPicPr>
          <p:nvPr/>
        </p:nvPicPr>
        <p:blipFill>
          <a:blip r:embed="rId4"/>
          <a:srcRect/>
          <a:stretch>
            <a:fillRect/>
          </a:stretch>
        </p:blipFill>
        <p:spPr bwMode="auto">
          <a:xfrm>
            <a:off x="431800" y="3917950"/>
            <a:ext cx="1924050" cy="2390775"/>
          </a:xfrm>
          <a:prstGeom prst="rect">
            <a:avLst/>
          </a:prstGeom>
          <a:ln>
            <a:noFill/>
          </a:ln>
          <a:effectLst>
            <a:outerShdw blurRad="292100" dist="139700" dir="2700000" algn="tl" rotWithShape="0">
              <a:srgbClr val="333333">
                <a:alpha val="65000"/>
              </a:srgbClr>
            </a:outerShdw>
          </a:effectLst>
        </p:spPr>
      </p:pic>
      <p:pic>
        <p:nvPicPr>
          <p:cNvPr id="6164" name="Picture 20" descr="http://www.peachpit.com/ShowCover.aspx?isbn=0321643399"/>
          <p:cNvPicPr>
            <a:picLocks noChangeAspect="1" noChangeArrowheads="1"/>
          </p:cNvPicPr>
          <p:nvPr/>
        </p:nvPicPr>
        <p:blipFill>
          <a:blip r:embed="rId5"/>
          <a:srcRect/>
          <a:stretch>
            <a:fillRect/>
          </a:stretch>
        </p:blipFill>
        <p:spPr bwMode="auto">
          <a:xfrm>
            <a:off x="449263" y="1196975"/>
            <a:ext cx="1906587" cy="2451100"/>
          </a:xfrm>
          <a:prstGeom prst="rect">
            <a:avLst/>
          </a:prstGeom>
          <a:ln>
            <a:noFill/>
          </a:ln>
          <a:effectLst>
            <a:outerShdw blurRad="292100" dist="139700" dir="2700000" algn="tl" rotWithShape="0">
              <a:srgbClr val="333333">
                <a:alpha val="65000"/>
              </a:srgbClr>
            </a:outerShdw>
          </a:effectLst>
        </p:spPr>
      </p:pic>
      <p:sp>
        <p:nvSpPr>
          <p:cNvPr id="44041" name="AutoShape 22" descr="http://www.aishangshu.com/upload/129664908932187500.jpg"/>
          <p:cNvSpPr>
            <a:spLocks noChangeAspect="1" noChangeArrowheads="1"/>
          </p:cNvSpPr>
          <p:nvPr/>
        </p:nvSpPr>
        <p:spPr bwMode="auto">
          <a:xfrm>
            <a:off x="63500" y="-136525"/>
            <a:ext cx="296863" cy="296863"/>
          </a:xfrm>
          <a:prstGeom prst="rect">
            <a:avLst/>
          </a:prstGeom>
          <a:noFill/>
          <a:ln>
            <a:noFill/>
          </a:ln>
        </p:spPr>
        <p:txBody>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endParaRPr lang="zh-CN" altLang="en-US" sz="1800">
              <a:latin typeface="Calibri" panose="020F0702030404030204" pitchFamily="34" charset="0"/>
              <a:ea typeface="SimSun" pitchFamily="2" charset="-122"/>
            </a:endParaRPr>
          </a:p>
        </p:txBody>
      </p:sp>
      <p:pic>
        <p:nvPicPr>
          <p:cNvPr id="44042" name="Picture 23"/>
          <p:cNvPicPr>
            <a:picLocks noChangeAspect="1" noChangeArrowheads="1"/>
          </p:cNvPicPr>
          <p:nvPr/>
        </p:nvPicPr>
        <p:blipFill>
          <a:blip r:embed="rId6">
            <a:extLst>
              <a:ext uri="{28A0092B-C50C-407E-A947-70E740481C1C}">
                <a14:useLocalDpi xmlns:a14="http://schemas.microsoft.com/office/drawing/2010/main" val="0"/>
              </a:ext>
            </a:extLst>
          </a:blip>
          <a:srcRect l="11211" r="10358"/>
          <a:stretch>
            <a:fillRect/>
          </a:stretch>
        </p:blipFill>
        <p:spPr bwMode="auto">
          <a:xfrm>
            <a:off x="4751388" y="3932238"/>
            <a:ext cx="1924050" cy="2366962"/>
          </a:xfrm>
          <a:prstGeom prst="rect">
            <a:avLst/>
          </a:prstGeom>
          <a:noFill/>
          <a:ln>
            <a:noFill/>
          </a:ln>
        </p:spPr>
      </p:pic>
      <p:pic>
        <p:nvPicPr>
          <p:cNvPr id="6171" name="Picture 27" descr="http://image31.bookschina.com/2008/20080905/2821481.jpg"/>
          <p:cNvPicPr>
            <a:picLocks noChangeAspect="1" noChangeArrowheads="1"/>
          </p:cNvPicPr>
          <p:nvPr/>
        </p:nvPicPr>
        <p:blipFill>
          <a:blip r:embed="rId7"/>
          <a:srcRect/>
          <a:stretch>
            <a:fillRect/>
          </a:stretch>
        </p:blipFill>
        <p:spPr bwMode="auto">
          <a:xfrm>
            <a:off x="2698750" y="1214438"/>
            <a:ext cx="1741488" cy="2424112"/>
          </a:xfrm>
          <a:prstGeom prst="rect">
            <a:avLst/>
          </a:prstGeom>
          <a:ln>
            <a:noFill/>
          </a:ln>
          <a:effectLst>
            <a:outerShdw blurRad="292100" dist="139700" dir="2700000" algn="tl" rotWithShape="0">
              <a:srgbClr val="333333">
                <a:alpha val="65000"/>
              </a:srgbClr>
            </a:outerShdw>
          </a:effectLst>
        </p:spPr>
      </p:pic>
      <p:pic>
        <p:nvPicPr>
          <p:cNvPr id="21" name="Picture 11" descr="http://www.visionunion.com/admin/data/file/img/20080402/20080402001701.jpg"/>
          <p:cNvPicPr>
            <a:picLocks noChangeAspect="1" noChangeArrowheads="1"/>
          </p:cNvPicPr>
          <p:nvPr/>
        </p:nvPicPr>
        <p:blipFill>
          <a:blip r:embed="rId8"/>
          <a:srcRect/>
          <a:stretch>
            <a:fillRect/>
          </a:stretch>
        </p:blipFill>
        <p:spPr bwMode="auto">
          <a:xfrm>
            <a:off x="6837363" y="1196975"/>
            <a:ext cx="1981200" cy="2466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457200" y="274638"/>
            <a:ext cx="8229600" cy="706437"/>
          </a:xfrm>
        </p:spPr>
        <p:txBody>
          <a:bodyPr/>
          <a:lstStyle/>
          <a:p>
            <a:r>
              <a:rPr lang="en-US" altLang="zh-CN">
                <a:latin typeface="SimHei" panose="02010609060101010101" pitchFamily="49" charset="-122"/>
                <a:ea typeface="SimHei" panose="02010609060101010101" pitchFamily="49" charset="-122"/>
              </a:rPr>
              <a:t>.</a:t>
            </a:r>
            <a:r>
              <a:rPr lang="zh-CN" altLang="en-US">
                <a:latin typeface="SimHei" panose="02010609060101010101" pitchFamily="49" charset="-122"/>
                <a:ea typeface="SimHei" panose="02010609060101010101" pitchFamily="49" charset="-122"/>
              </a:rPr>
              <a:t>推荐阅读</a:t>
            </a:r>
            <a:r>
              <a:rPr lang="en-US" altLang="zh-CN">
                <a:latin typeface="SimHei" panose="02010609060101010101" pitchFamily="49" charset="-122"/>
                <a:ea typeface="SimHei" panose="02010609060101010101" pitchFamily="49" charset="-122"/>
              </a:rPr>
              <a:t>..</a:t>
            </a:r>
            <a:endParaRPr lang="zh-CN" altLang="en-US" b="0">
              <a:latin typeface="SimHei" panose="02010609060101010101" pitchFamily="49" charset="-122"/>
              <a:ea typeface="SimHei" panose="02010609060101010101" pitchFamily="49" charset="-122"/>
            </a:endParaRPr>
          </a:p>
        </p:txBody>
      </p:sp>
      <p:sp>
        <p:nvSpPr>
          <p:cNvPr id="45059"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C8B027C1-902B-43F9-9B8C-DFB7675751CC}" type="slidenum">
              <a:rPr lang="zh-CN" altLang="en-US"/>
            </a:fld>
            <a:endParaRPr lang="zh-CN" altLang="en-US"/>
          </a:p>
        </p:txBody>
      </p:sp>
      <p:pic>
        <p:nvPicPr>
          <p:cNvPr id="5" name="Picture 25" descr="http://www.pm-china.org/Content/themes/image/Speker/gui.jpg"/>
          <p:cNvPicPr>
            <a:picLocks noChangeAspect="1" noChangeArrowheads="1"/>
          </p:cNvPicPr>
          <p:nvPr/>
        </p:nvPicPr>
        <p:blipFill>
          <a:blip r:embed="rId1"/>
          <a:srcRect/>
          <a:stretch>
            <a:fillRect/>
          </a:stretch>
        </p:blipFill>
        <p:spPr bwMode="auto">
          <a:xfrm>
            <a:off x="2519363" y="1090613"/>
            <a:ext cx="1981200" cy="2554287"/>
          </a:xfrm>
          <a:prstGeom prst="rect">
            <a:avLst/>
          </a:prstGeom>
          <a:ln>
            <a:noFill/>
          </a:ln>
          <a:effectLst>
            <a:outerShdw blurRad="292100" dist="139700" dir="2700000" algn="tl" rotWithShape="0">
              <a:srgbClr val="333333">
                <a:alpha val="65000"/>
              </a:srgbClr>
            </a:outerShdw>
          </a:effectLst>
        </p:spPr>
      </p:pic>
      <p:pic>
        <p:nvPicPr>
          <p:cNvPr id="8194" name="Picture 2" descr="http://images.amazon.com/images/P/0470018666.01._SX200_SCLZZZZZZZ_.jpg"/>
          <p:cNvPicPr>
            <a:picLocks noChangeAspect="1" noChangeArrowheads="1"/>
          </p:cNvPicPr>
          <p:nvPr/>
        </p:nvPicPr>
        <p:blipFill>
          <a:blip r:embed="rId2"/>
          <a:srcRect/>
          <a:stretch>
            <a:fillRect/>
          </a:stretch>
        </p:blipFill>
        <p:spPr bwMode="auto">
          <a:xfrm>
            <a:off x="2519363" y="3811588"/>
            <a:ext cx="2089150" cy="2578100"/>
          </a:xfrm>
          <a:prstGeom prst="rect">
            <a:avLst/>
          </a:prstGeom>
          <a:ln>
            <a:noFill/>
          </a:ln>
          <a:effectLst>
            <a:outerShdw blurRad="292100" dist="139700" dir="2700000" algn="tl" rotWithShape="0">
              <a:srgbClr val="333333">
                <a:alpha val="65000"/>
              </a:srgbClr>
            </a:outerShdw>
          </a:effectLst>
        </p:spPr>
      </p:pic>
      <p:pic>
        <p:nvPicPr>
          <p:cNvPr id="8196" name="Picture 4" descr="http://www.hcibib.org/images/olsen98.jpg"/>
          <p:cNvPicPr>
            <a:picLocks noChangeAspect="1" noChangeArrowheads="1"/>
          </p:cNvPicPr>
          <p:nvPr/>
        </p:nvPicPr>
        <p:blipFill>
          <a:blip r:embed="rId3"/>
          <a:srcRect/>
          <a:stretch>
            <a:fillRect/>
          </a:stretch>
        </p:blipFill>
        <p:spPr bwMode="auto">
          <a:xfrm>
            <a:off x="4835525" y="3787775"/>
            <a:ext cx="1978025" cy="2579688"/>
          </a:xfrm>
          <a:prstGeom prst="rect">
            <a:avLst/>
          </a:prstGeom>
          <a:ln>
            <a:noFill/>
          </a:ln>
          <a:effectLst>
            <a:outerShdw blurRad="292100" dist="139700" dir="2700000" algn="tl" rotWithShape="0">
              <a:srgbClr val="333333">
                <a:alpha val="65000"/>
              </a:srgbClr>
            </a:outerShdw>
          </a:effectLst>
        </p:spPr>
      </p:pic>
      <p:pic>
        <p:nvPicPr>
          <p:cNvPr id="4506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3" y="3844925"/>
            <a:ext cx="1905000" cy="2536825"/>
          </a:xfrm>
          <a:prstGeom prst="rect">
            <a:avLst/>
          </a:prstGeom>
          <a:noFill/>
          <a:ln>
            <a:noFill/>
          </a:ln>
        </p:spPr>
      </p:pic>
      <p:pic>
        <p:nvPicPr>
          <p:cNvPr id="8199" name="Picture 7" descr="http://images.dangdang.com/images/20004060.jpg"/>
          <p:cNvPicPr>
            <a:picLocks noChangeAspect="1" noChangeArrowheads="1"/>
          </p:cNvPicPr>
          <p:nvPr/>
        </p:nvPicPr>
        <p:blipFill>
          <a:blip r:embed="rId5"/>
          <a:srcRect/>
          <a:stretch>
            <a:fillRect/>
          </a:stretch>
        </p:blipFill>
        <p:spPr bwMode="auto">
          <a:xfrm>
            <a:off x="4643438" y="1104900"/>
            <a:ext cx="1981200" cy="2593975"/>
          </a:xfrm>
          <a:prstGeom prst="rect">
            <a:avLst/>
          </a:prstGeom>
          <a:ln>
            <a:noFill/>
          </a:ln>
          <a:effectLst>
            <a:outerShdw blurRad="292100" dist="139700" dir="2700000" algn="tl" rotWithShape="0">
              <a:srgbClr val="333333">
                <a:alpha val="65000"/>
              </a:srgbClr>
            </a:outerShdw>
          </a:effectLst>
        </p:spPr>
      </p:pic>
      <p:pic>
        <p:nvPicPr>
          <p:cNvPr id="8201" name="Picture 9" descr="http://img37.ddimg.cn/69/22/9139947-1_o.jpg"/>
          <p:cNvPicPr>
            <a:picLocks noChangeAspect="1" noChangeArrowheads="1"/>
          </p:cNvPicPr>
          <p:nvPr/>
        </p:nvPicPr>
        <p:blipFill>
          <a:blip r:embed="rId6"/>
          <a:srcRect/>
          <a:stretch>
            <a:fillRect/>
          </a:stretch>
        </p:blipFill>
        <p:spPr bwMode="auto">
          <a:xfrm>
            <a:off x="6788150" y="1101725"/>
            <a:ext cx="2087563" cy="2565400"/>
          </a:xfrm>
          <a:prstGeom prst="rect">
            <a:avLst/>
          </a:prstGeom>
          <a:ln>
            <a:noFill/>
          </a:ln>
          <a:effectLst>
            <a:outerShdw blurRad="292100" dist="139700" dir="2700000" algn="tl" rotWithShape="0">
              <a:srgbClr val="333333">
                <a:alpha val="65000"/>
              </a:srgbClr>
            </a:outerShdw>
          </a:effectLst>
        </p:spPr>
      </p:pic>
      <p:pic>
        <p:nvPicPr>
          <p:cNvPr id="11" name="Picture 11" descr="http://img3.douban.com/lpic/s1723386.jpg"/>
          <p:cNvPicPr>
            <a:picLocks noChangeAspect="1" noChangeArrowheads="1"/>
          </p:cNvPicPr>
          <p:nvPr/>
        </p:nvPicPr>
        <p:blipFill>
          <a:blip r:embed="rId7"/>
          <a:srcRect/>
          <a:stretch>
            <a:fillRect/>
          </a:stretch>
        </p:blipFill>
        <p:spPr bwMode="auto">
          <a:xfrm>
            <a:off x="6969125" y="3787775"/>
            <a:ext cx="1955800" cy="2555875"/>
          </a:xfrm>
          <a:prstGeom prst="rect">
            <a:avLst/>
          </a:prstGeom>
          <a:ln>
            <a:noFill/>
          </a:ln>
          <a:effectLst>
            <a:outerShdw blurRad="292100" dist="139700" dir="2700000" algn="tl" rotWithShape="0">
              <a:srgbClr val="333333">
                <a:alpha val="65000"/>
              </a:srgbClr>
            </a:outerShdw>
          </a:effectLst>
        </p:spPr>
      </p:pic>
      <p:pic>
        <p:nvPicPr>
          <p:cNvPr id="13" name="Picture 7" descr="交互设计指南(原书第2版)"/>
          <p:cNvPicPr>
            <a:picLocks noChangeAspect="1" noChangeArrowheads="1"/>
          </p:cNvPicPr>
          <p:nvPr/>
        </p:nvPicPr>
        <p:blipFill rotWithShape="1">
          <a:blip r:embed="rId8"/>
          <a:srcRect l="12613" r="11751"/>
          <a:stretch>
            <a:fillRect/>
          </a:stretch>
        </p:blipFill>
        <p:spPr bwMode="auto">
          <a:xfrm>
            <a:off x="430213" y="1125538"/>
            <a:ext cx="1873250" cy="247491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457200" y="274638"/>
            <a:ext cx="8229600" cy="706437"/>
          </a:xfrm>
        </p:spPr>
        <p:txBody>
          <a:bodyPr/>
          <a:lstStyle/>
          <a:p>
            <a:r>
              <a:rPr lang="en-US" altLang="zh-CN">
                <a:latin typeface="SimHei" panose="02010609060101010101" pitchFamily="49" charset="-122"/>
                <a:ea typeface="SimHei" panose="02010609060101010101" pitchFamily="49" charset="-122"/>
              </a:rPr>
              <a:t>..</a:t>
            </a:r>
            <a:r>
              <a:rPr lang="zh-CN" altLang="en-US">
                <a:latin typeface="SimHei" panose="02010609060101010101" pitchFamily="49" charset="-122"/>
                <a:ea typeface="SimHei" panose="02010609060101010101" pitchFamily="49" charset="-122"/>
              </a:rPr>
              <a:t>推荐阅读</a:t>
            </a:r>
            <a:r>
              <a:rPr lang="en-US" altLang="zh-CN">
                <a:latin typeface="SimHei" panose="02010609060101010101" pitchFamily="49" charset="-122"/>
                <a:ea typeface="SimHei" panose="02010609060101010101" pitchFamily="49" charset="-122"/>
              </a:rPr>
              <a:t>.</a:t>
            </a:r>
            <a:endParaRPr lang="zh-CN" altLang="en-US">
              <a:latin typeface="SimHei" panose="02010609060101010101" pitchFamily="49" charset="-122"/>
              <a:ea typeface="SimHei" panose="02010609060101010101" pitchFamily="49" charset="-122"/>
            </a:endParaRPr>
          </a:p>
        </p:txBody>
      </p:sp>
      <p:sp>
        <p:nvSpPr>
          <p:cNvPr id="46083"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16CAB8B8-313A-4443-BA1C-84454ECE9965}" type="slidenum">
              <a:rPr lang="zh-CN" altLang="en-US"/>
            </a:fld>
            <a:endParaRPr lang="zh-CN" altLang="en-US"/>
          </a:p>
        </p:txBody>
      </p:sp>
      <p:pic>
        <p:nvPicPr>
          <p:cNvPr id="46084" name="Picture 2"/>
          <p:cNvPicPr>
            <a:picLocks noChangeAspect="1" noChangeArrowheads="1"/>
          </p:cNvPicPr>
          <p:nvPr/>
        </p:nvPicPr>
        <p:blipFill>
          <a:blip r:embed="rId1">
            <a:extLst>
              <a:ext uri="{28A0092B-C50C-407E-A947-70E740481C1C}">
                <a14:useLocalDpi xmlns:a14="http://schemas.microsoft.com/office/drawing/2010/main" val="0"/>
              </a:ext>
            </a:extLst>
          </a:blip>
          <a:srcRect l="9956" r="11237"/>
          <a:stretch>
            <a:fillRect/>
          </a:stretch>
        </p:blipFill>
        <p:spPr bwMode="auto">
          <a:xfrm>
            <a:off x="755650" y="1463675"/>
            <a:ext cx="2474913" cy="3141663"/>
          </a:xfrm>
          <a:prstGeom prst="rect">
            <a:avLst/>
          </a:prstGeom>
          <a:noFill/>
          <a:ln>
            <a:noFill/>
          </a:ln>
        </p:spPr>
      </p:pic>
      <p:pic>
        <p:nvPicPr>
          <p:cNvPr id="4608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1463675"/>
            <a:ext cx="2487613" cy="31416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教材</a:t>
            </a:r>
            <a:r>
              <a:rPr lang="en-US" altLang="en-US" dirty="0">
                <a:solidFill>
                  <a:srgbClr val="FF0000"/>
                </a:solidFill>
              </a:rPr>
              <a:t>？？？</a:t>
            </a:r>
            <a:endParaRPr lang="en-US" dirty="0">
              <a:solidFill>
                <a:srgbClr val="FF0000"/>
              </a:solidFill>
            </a:endParaRP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599147" y="1330867"/>
            <a:ext cx="3370684" cy="4628063"/>
          </a:xfrm>
        </p:spPr>
      </p:pic>
      <p:sp>
        <p:nvSpPr>
          <p:cNvPr id="4" name="Date Placeholder 3"/>
          <p:cNvSpPr>
            <a:spLocks noGrp="1"/>
          </p:cNvSpPr>
          <p:nvPr>
            <p:ph type="dt" sz="half" idx="10"/>
          </p:nvPr>
        </p:nvSpPr>
        <p:spPr/>
        <p:txBody>
          <a:bodyPr/>
          <a:lstStyle/>
          <a:p>
            <a:pPr>
              <a:defRPr/>
            </a:pPr>
            <a:fld id="{C0F95D58-4C02-453D-AB5D-96F9683E4F81}" type="datetime1">
              <a:rPr lang="zh-CN" altLang="en-US" smtClean="0"/>
            </a:fld>
            <a:endParaRPr lang="en-US" altLang="zh-CN"/>
          </a:p>
        </p:txBody>
      </p:sp>
      <p:sp>
        <p:nvSpPr>
          <p:cNvPr id="5" name="Slide Number Placeholder 4"/>
          <p:cNvSpPr>
            <a:spLocks noGrp="1"/>
          </p:cNvSpPr>
          <p:nvPr>
            <p:ph type="sldNum" sz="quarter" idx="11"/>
          </p:nvPr>
        </p:nvSpPr>
        <p:spPr/>
        <p:txBody>
          <a:bodyPr/>
          <a:lstStyle/>
          <a:p>
            <a:pPr>
              <a:defRPr/>
            </a:pPr>
            <a:fld id="{CB07928A-7C2C-4ADC-9A99-997E9BBC8AAF}" type="slidenum">
              <a:rPr lang="zh-CN" altLang="en-US" smtClean="0"/>
            </a:fld>
            <a:endParaRPr lang="en-US" altLang="zh-CN"/>
          </a:p>
        </p:txBody>
      </p:sp>
      <p:sp>
        <p:nvSpPr>
          <p:cNvPr id="8" name="TextBox 7"/>
          <p:cNvSpPr txBox="1"/>
          <p:nvPr/>
        </p:nvSpPr>
        <p:spPr>
          <a:xfrm>
            <a:off x="667863" y="980002"/>
            <a:ext cx="3845873" cy="701731"/>
          </a:xfrm>
          <a:prstGeom prst="rect">
            <a:avLst/>
          </a:prstGeom>
          <a:noFill/>
        </p:spPr>
        <p:txBody>
          <a:bodyPr wrap="square" rtlCol="0">
            <a:spAutoFit/>
          </a:bodyPr>
          <a:lstStyle/>
          <a:p>
            <a:r>
              <a:rPr lang="zh-CN" altLang="en-US" b="1" u="sng" dirty="0">
                <a:hlinkClick r:id="rId2"/>
              </a:rPr>
              <a:t>计算机软件新技术国家重点实验室</a:t>
            </a:r>
            <a:endParaRPr lang="zh-CN" altLang="en-US" b="1" u="sng" dirty="0"/>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教材</a:t>
            </a:r>
            <a:r>
              <a:rPr lang="en-US" altLang="en-US" dirty="0">
                <a:solidFill>
                  <a:srgbClr val="FF0000"/>
                </a:solidFill>
              </a:rPr>
              <a:t>？？？</a:t>
            </a:r>
            <a:endParaRPr lang="en-US" dirty="0"/>
          </a:p>
        </p:txBody>
      </p:sp>
      <p:pic>
        <p:nvPicPr>
          <p:cNvPr id="6" name="Content Placeholder 5"/>
          <p:cNvPicPr>
            <a:picLocks noGrp="1" noChangeAspect="1"/>
          </p:cNvPicPr>
          <p:nvPr>
            <p:ph idx="1"/>
          </p:nvPr>
        </p:nvPicPr>
        <p:blipFill>
          <a:blip r:embed="rId1"/>
          <a:stretch>
            <a:fillRect/>
          </a:stretch>
        </p:blipFill>
        <p:spPr>
          <a:xfrm>
            <a:off x="1547665" y="841228"/>
            <a:ext cx="5289698" cy="5289698"/>
          </a:xfrm>
          <a:prstGeom prst="rect">
            <a:avLst/>
          </a:prstGeom>
        </p:spPr>
      </p:pic>
      <p:sp>
        <p:nvSpPr>
          <p:cNvPr id="4" name="Date Placeholder 3"/>
          <p:cNvSpPr>
            <a:spLocks noGrp="1"/>
          </p:cNvSpPr>
          <p:nvPr>
            <p:ph type="dt" sz="half" idx="10"/>
          </p:nvPr>
        </p:nvSpPr>
        <p:spPr/>
        <p:txBody>
          <a:bodyPr/>
          <a:lstStyle/>
          <a:p>
            <a:pPr>
              <a:defRPr/>
            </a:pPr>
            <a:fld id="{C0F95D58-4C02-453D-AB5D-96F9683E4F81}" type="datetime1">
              <a:rPr lang="zh-CN" altLang="en-US" smtClean="0"/>
            </a:fld>
            <a:endParaRPr lang="en-US" altLang="zh-CN"/>
          </a:p>
        </p:txBody>
      </p:sp>
      <p:sp>
        <p:nvSpPr>
          <p:cNvPr id="5" name="Slide Number Placeholder 4"/>
          <p:cNvSpPr>
            <a:spLocks noGrp="1"/>
          </p:cNvSpPr>
          <p:nvPr>
            <p:ph type="sldNum" sz="quarter" idx="11"/>
          </p:nvPr>
        </p:nvSpPr>
        <p:spPr/>
        <p:txBody>
          <a:bodyPr/>
          <a:lstStyle/>
          <a:p>
            <a:pPr>
              <a:defRPr/>
            </a:pPr>
            <a:fld id="{CB07928A-7C2C-4ADC-9A99-997E9BBC8AAF}" type="slidenum">
              <a:rPr lang="zh-CN" altLang="en-US" smtClean="0"/>
            </a:fld>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教材</a:t>
            </a:r>
            <a:r>
              <a:rPr lang="en-US" altLang="en-US" dirty="0">
                <a:solidFill>
                  <a:srgbClr val="FF0000"/>
                </a:solidFill>
              </a:rPr>
              <a:t>？？？</a:t>
            </a:r>
            <a:endParaRPr lang="en-US" dirty="0"/>
          </a:p>
        </p:txBody>
      </p:sp>
      <p:pic>
        <p:nvPicPr>
          <p:cNvPr id="6" name="Content Placeholder 5"/>
          <p:cNvPicPr>
            <a:picLocks noGrp="1" noChangeAspect="1"/>
          </p:cNvPicPr>
          <p:nvPr>
            <p:ph idx="1"/>
          </p:nvPr>
        </p:nvPicPr>
        <p:blipFill>
          <a:blip r:embed="rId1"/>
          <a:stretch>
            <a:fillRect/>
          </a:stretch>
        </p:blipFill>
        <p:spPr>
          <a:xfrm>
            <a:off x="3005124" y="1600200"/>
            <a:ext cx="3133751" cy="4530725"/>
          </a:xfrm>
          <a:prstGeom prst="rect">
            <a:avLst/>
          </a:prstGeom>
        </p:spPr>
      </p:pic>
      <p:sp>
        <p:nvSpPr>
          <p:cNvPr id="4" name="Date Placeholder 3"/>
          <p:cNvSpPr>
            <a:spLocks noGrp="1"/>
          </p:cNvSpPr>
          <p:nvPr>
            <p:ph type="dt" sz="half" idx="10"/>
          </p:nvPr>
        </p:nvSpPr>
        <p:spPr/>
        <p:txBody>
          <a:bodyPr/>
          <a:lstStyle/>
          <a:p>
            <a:pPr>
              <a:defRPr/>
            </a:pPr>
            <a:fld id="{C0F95D58-4C02-453D-AB5D-96F9683E4F81}" type="datetime1">
              <a:rPr lang="zh-CN" altLang="en-US" smtClean="0"/>
            </a:fld>
            <a:endParaRPr lang="en-US" altLang="zh-CN"/>
          </a:p>
        </p:txBody>
      </p:sp>
      <p:sp>
        <p:nvSpPr>
          <p:cNvPr id="5" name="Slide Number Placeholder 4"/>
          <p:cNvSpPr>
            <a:spLocks noGrp="1"/>
          </p:cNvSpPr>
          <p:nvPr>
            <p:ph type="sldNum" sz="quarter" idx="11"/>
          </p:nvPr>
        </p:nvSpPr>
        <p:spPr/>
        <p:txBody>
          <a:bodyPr/>
          <a:lstStyle/>
          <a:p>
            <a:pPr>
              <a:defRPr/>
            </a:pPr>
            <a:fld id="{CB07928A-7C2C-4ADC-9A99-997E9BBC8AAF}" type="slidenum">
              <a:rPr lang="zh-CN" altLang="en-US" smtClean="0"/>
            </a:fld>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1"/>
          <a:srcRect/>
          <a:stretch>
            <a:fillRect/>
          </a:stretch>
        </p:blipFill>
        <p:spPr bwMode="auto">
          <a:xfrm>
            <a:off x="395536" y="1340768"/>
            <a:ext cx="5585368" cy="4164646"/>
          </a:xfrm>
          <a:prstGeom prst="rect">
            <a:avLst/>
          </a:prstGeom>
          <a:ln>
            <a:noFill/>
          </a:ln>
          <a:effectLst>
            <a:reflection blurRad="12700" stA="30000" endPos="30000" dist="5000" dir="5400000" sy="-100000" algn="bl" rotWithShape="0"/>
          </a:effectLst>
          <a:scene3d>
            <a:camera prst="perspectiveContrastingRightFacing">
              <a:rot lat="278533" lon="19543267" rev="15593"/>
            </a:camera>
            <a:lightRig rig="threePt" dir="t">
              <a:rot lat="0" lon="0" rev="2700000"/>
            </a:lightRig>
          </a:scene3d>
          <a:sp3d>
            <a:bevelT w="63500" h="50800"/>
          </a:sp3d>
        </p:spPr>
      </p:pic>
      <p:sp>
        <p:nvSpPr>
          <p:cNvPr id="47107" name="标题 1"/>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设计工具</a:t>
            </a:r>
            <a:r>
              <a:rPr lang="en-US" altLang="zh-CN">
                <a:latin typeface="SimHei" panose="02010609060101010101" pitchFamily="49" charset="-122"/>
                <a:ea typeface="SimHei" panose="02010609060101010101" pitchFamily="49" charset="-122"/>
              </a:rPr>
              <a:t>.....</a:t>
            </a:r>
            <a:endParaRPr lang="zh-CN" altLang="en-US">
              <a:latin typeface="SimHei" panose="02010609060101010101" pitchFamily="49" charset="-122"/>
              <a:ea typeface="SimHei" panose="02010609060101010101" pitchFamily="49" charset="-122"/>
            </a:endParaRPr>
          </a:p>
        </p:txBody>
      </p:sp>
      <p:sp>
        <p:nvSpPr>
          <p:cNvPr id="47108" name="内容占位符 2"/>
          <p:cNvSpPr>
            <a:spLocks noGrp="1"/>
          </p:cNvSpPr>
          <p:nvPr>
            <p:ph idx="1"/>
          </p:nvPr>
        </p:nvSpPr>
        <p:spPr>
          <a:xfrm>
            <a:off x="5508625" y="1268413"/>
            <a:ext cx="3178175" cy="4857750"/>
          </a:xfrm>
        </p:spPr>
        <p:txBody>
          <a:bodyPr/>
          <a:lstStyle/>
          <a:p>
            <a:r>
              <a:rPr lang="en-US" altLang="zh-CN" dirty="0">
                <a:ea typeface="SimHei" panose="02010609060101010101" pitchFamily="49" charset="-122"/>
              </a:rPr>
              <a:t>Axure</a:t>
            </a:r>
            <a:endParaRPr lang="zh-CN" altLang="en-US" dirty="0">
              <a:ea typeface="SimHei" panose="02010609060101010101" pitchFamily="49" charset="-122"/>
            </a:endParaRPr>
          </a:p>
        </p:txBody>
      </p:sp>
      <p:sp>
        <p:nvSpPr>
          <p:cNvPr id="47109"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F8CE077C-1A63-4596-AE7A-FC66574D026A}" type="slidenum">
              <a:rPr lang="zh-CN" altLang="en-US"/>
            </a:fld>
            <a:endParaRPr lang="zh-CN" altLang="en-US"/>
          </a:p>
        </p:txBody>
      </p:sp>
      <p:pic>
        <p:nvPicPr>
          <p:cNvPr id="47110" name="Picture 5" descr="http://www.hanjunxing.com/blog/wp-content/uploads/2009/02/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2060575"/>
            <a:ext cx="2303463" cy="2305050"/>
          </a:xfrm>
          <a:prstGeom prst="rect">
            <a:avLst/>
          </a:prstGeom>
          <a:noFill/>
          <a:ln>
            <a:noFill/>
          </a:ln>
        </p:spPr>
      </p:pic>
      <p:sp>
        <p:nvSpPr>
          <p:cNvPr id="47111" name="矩形 4"/>
          <p:cNvSpPr>
            <a:spLocks noChangeArrowheads="1"/>
          </p:cNvSpPr>
          <p:nvPr/>
        </p:nvSpPr>
        <p:spPr bwMode="auto">
          <a:xfrm>
            <a:off x="5508625" y="4057650"/>
            <a:ext cx="3095625" cy="2260600"/>
          </a:xfrm>
          <a:prstGeom prst="rect">
            <a:avLst/>
          </a:prstGeom>
          <a:noFill/>
          <a:ln>
            <a:noFill/>
          </a:ln>
        </p:spPr>
        <p:txBody>
          <a:bodyPr>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lnSpc>
                <a:spcPct val="150000"/>
              </a:lnSpc>
              <a:spcBef>
                <a:spcPct val="0"/>
              </a:spcBef>
              <a:buClrTx/>
              <a:buFontTx/>
              <a:buNone/>
            </a:pPr>
            <a:r>
              <a:rPr lang="en-US" altLang="zh-CN" sz="1600">
                <a:latin typeface="Arial" panose="020B0604020202090204" pitchFamily="34" charset="0"/>
                <a:cs typeface="Arial" panose="020B0604020202090204" pitchFamily="34" charset="0"/>
              </a:rPr>
              <a:t>Axure RP </a:t>
            </a:r>
            <a:r>
              <a:rPr lang="zh-CN" altLang="en-US" sz="1600">
                <a:latin typeface="Arial" panose="020B0604020202090204" pitchFamily="34" charset="0"/>
                <a:cs typeface="Arial" panose="020B0604020202090204" pitchFamily="34" charset="0"/>
              </a:rPr>
              <a:t>能帮助网站需求设计者，快捷而简便的创建基于网站构架图的带注释页面示意图、操作流程图、以及交互设计，并可自动生成用于演示的网页文件和规格文件，以提供演示与开发。</a:t>
            </a:r>
            <a:endParaRPr lang="zh-CN" altLang="en-US" sz="1600">
              <a:latin typeface="Arial" panose="020B0604020202090204" pitchFamily="34" charset="0"/>
              <a:cs typeface="Arial" panose="020B0604020202090204" pitchFamily="34" charset="0"/>
            </a:endParaRPr>
          </a:p>
        </p:txBody>
      </p:sp>
      <p:sp>
        <p:nvSpPr>
          <p:cNvPr id="47112" name="矩形 5"/>
          <p:cNvSpPr>
            <a:spLocks noChangeArrowheads="1"/>
          </p:cNvSpPr>
          <p:nvPr/>
        </p:nvSpPr>
        <p:spPr bwMode="auto">
          <a:xfrm>
            <a:off x="5541963" y="6308725"/>
            <a:ext cx="2800350" cy="277813"/>
          </a:xfrm>
          <a:prstGeom prst="rect">
            <a:avLst/>
          </a:prstGeom>
          <a:noFill/>
          <a:ln>
            <a:noFill/>
          </a:ln>
        </p:spPr>
        <p:txBody>
          <a:bodyPr wrap="none">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zh-CN" altLang="en-US" sz="1200">
                <a:hlinkClick r:id="rId3"/>
              </a:rPr>
              <a:t>中文相关网站 </a:t>
            </a:r>
            <a:r>
              <a:rPr lang="en-US" altLang="zh-CN" sz="1200">
                <a:hlinkClick r:id="rId3"/>
              </a:rPr>
              <a:t>http://www.axure.org/</a:t>
            </a:r>
            <a:endParaRPr lang="zh-CN" altLang="en-US" sz="1200"/>
          </a:p>
        </p:txBody>
      </p:sp>
      <p:sp>
        <p:nvSpPr>
          <p:cNvPr id="47113" name="矩形 6"/>
          <p:cNvSpPr>
            <a:spLocks noChangeArrowheads="1"/>
          </p:cNvSpPr>
          <p:nvPr/>
        </p:nvSpPr>
        <p:spPr bwMode="auto">
          <a:xfrm>
            <a:off x="5724525" y="1876425"/>
            <a:ext cx="2428875" cy="368300"/>
          </a:xfrm>
          <a:prstGeom prst="rect">
            <a:avLst/>
          </a:prstGeom>
          <a:noFill/>
          <a:ln>
            <a:noFill/>
          </a:ln>
        </p:spPr>
        <p:txBody>
          <a:bodyPr wrap="none">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800">
                <a:latin typeface="Calibri" panose="020F0702030404030204" pitchFamily="34" charset="0"/>
                <a:ea typeface="SimSun" pitchFamily="2" charset="-122"/>
                <a:hlinkClick r:id="rId4"/>
              </a:rPr>
              <a:t>http://www.axure.com/</a:t>
            </a:r>
            <a:endParaRPr lang="zh-CN" altLang="en-US" sz="1800">
              <a:latin typeface="Calibri" panose="020F0702030404030204" pitchFamily="34" charset="0"/>
              <a:ea typeface="SimSun"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361587" y="736600"/>
            <a:ext cx="3810747" cy="5394325"/>
          </a:xfrm>
        </p:spPr>
      </p:pic>
      <p:sp>
        <p:nvSpPr>
          <p:cNvPr id="4" name="Date Placeholder 3"/>
          <p:cNvSpPr>
            <a:spLocks noGrp="1"/>
          </p:cNvSpPr>
          <p:nvPr>
            <p:ph type="dt" sz="half" idx="10"/>
          </p:nvPr>
        </p:nvSpPr>
        <p:spPr/>
        <p:txBody>
          <a:bodyPr/>
          <a:lstStyle/>
          <a:p>
            <a:pPr>
              <a:defRPr/>
            </a:pPr>
            <a:fld id="{C0F95D58-4C02-453D-AB5D-96F9683E4F81}" type="datetime1">
              <a:rPr lang="zh-CN" altLang="en-US" smtClean="0"/>
            </a:fld>
            <a:endParaRPr lang="en-US" altLang="zh-CN"/>
          </a:p>
        </p:txBody>
      </p:sp>
      <p:sp>
        <p:nvSpPr>
          <p:cNvPr id="5" name="Slide Number Placeholder 4"/>
          <p:cNvSpPr>
            <a:spLocks noGrp="1"/>
          </p:cNvSpPr>
          <p:nvPr>
            <p:ph type="sldNum" sz="quarter" idx="11"/>
          </p:nvPr>
        </p:nvSpPr>
        <p:spPr/>
        <p:txBody>
          <a:bodyPr/>
          <a:lstStyle/>
          <a:p>
            <a:pPr>
              <a:defRPr/>
            </a:pPr>
            <a:fld id="{CB07928A-7C2C-4ADC-9A99-997E9BBC8AAF}" type="slidenum">
              <a:rPr lang="zh-CN" altLang="en-US" smtClean="0"/>
            </a:fld>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457200" y="274638"/>
            <a:ext cx="8229600" cy="706437"/>
          </a:xfrm>
        </p:spPr>
        <p:txBody>
          <a:bodyPr/>
          <a:lstStyle/>
          <a:p>
            <a:r>
              <a:rPr lang="en-US" altLang="zh-CN">
                <a:latin typeface="SimHei" panose="02010609060101010101" pitchFamily="49" charset="-122"/>
                <a:ea typeface="SimHei" panose="02010609060101010101" pitchFamily="49" charset="-122"/>
              </a:rPr>
              <a:t>.</a:t>
            </a:r>
            <a:r>
              <a:rPr lang="zh-CN" altLang="en-US">
                <a:latin typeface="SimHei" panose="02010609060101010101" pitchFamily="49" charset="-122"/>
                <a:ea typeface="SimHei" panose="02010609060101010101" pitchFamily="49" charset="-122"/>
              </a:rPr>
              <a:t>设计工具</a:t>
            </a:r>
            <a:r>
              <a:rPr lang="en-US" altLang="zh-CN">
                <a:latin typeface="SimHei" panose="02010609060101010101" pitchFamily="49" charset="-122"/>
                <a:ea typeface="SimHei" panose="02010609060101010101" pitchFamily="49" charset="-122"/>
              </a:rPr>
              <a:t>....</a:t>
            </a:r>
            <a:endParaRPr lang="zh-CN" altLang="en-US">
              <a:latin typeface="SimHei" panose="02010609060101010101" pitchFamily="49" charset="-122"/>
              <a:ea typeface="SimHei" panose="02010609060101010101" pitchFamily="49" charset="-122"/>
            </a:endParaRPr>
          </a:p>
        </p:txBody>
      </p:sp>
      <p:sp>
        <p:nvSpPr>
          <p:cNvPr id="3" name="内容占位符 2"/>
          <p:cNvSpPr>
            <a:spLocks noGrp="1"/>
          </p:cNvSpPr>
          <p:nvPr>
            <p:ph idx="1"/>
          </p:nvPr>
        </p:nvSpPr>
        <p:spPr>
          <a:xfrm>
            <a:off x="457200" y="1268413"/>
            <a:ext cx="8229600" cy="4857750"/>
          </a:xfrm>
        </p:spPr>
        <p:txBody>
          <a:bodyPr rtlCol="0">
            <a:normAutofit/>
          </a:bodyPr>
          <a:lstStyle/>
          <a:p>
            <a:pPr fontAlgn="auto">
              <a:spcAft>
                <a:spcPts val="0"/>
              </a:spcAft>
              <a:defRPr/>
            </a:pPr>
            <a:r>
              <a:rPr lang="en-US" altLang="zh-CN" sz="2400" b="1" dirty="0"/>
              <a:t>GUI Design Studio Professional</a:t>
            </a:r>
            <a:endParaRPr lang="en-US" altLang="zh-CN" sz="2400" b="1" dirty="0"/>
          </a:p>
          <a:p>
            <a:pPr fontAlgn="auto">
              <a:spcAft>
                <a:spcPts val="0"/>
              </a:spcAft>
              <a:defRPr/>
            </a:pPr>
            <a:endParaRPr lang="en-US" altLang="zh-CN" sz="2400" b="1" dirty="0"/>
          </a:p>
          <a:p>
            <a:pPr fontAlgn="auto">
              <a:spcAft>
                <a:spcPts val="0"/>
              </a:spcAft>
              <a:defRPr/>
            </a:pPr>
            <a:endParaRPr lang="en-US" altLang="zh-CN" sz="2400" b="1" dirty="0"/>
          </a:p>
          <a:p>
            <a:pPr fontAlgn="auto">
              <a:spcAft>
                <a:spcPts val="0"/>
              </a:spcAft>
              <a:defRPr/>
            </a:pPr>
            <a:endParaRPr lang="en-US" altLang="zh-CN" sz="2400" b="1" dirty="0"/>
          </a:p>
          <a:p>
            <a:pPr fontAlgn="auto">
              <a:spcAft>
                <a:spcPts val="0"/>
              </a:spcAft>
              <a:defRPr/>
            </a:pPr>
            <a:endParaRPr lang="en-US" altLang="zh-CN" sz="2400" b="1" dirty="0"/>
          </a:p>
          <a:p>
            <a:pPr fontAlgn="auto">
              <a:spcAft>
                <a:spcPts val="0"/>
              </a:spcAft>
              <a:defRPr/>
            </a:pPr>
            <a:endParaRPr lang="en-US" altLang="zh-CN" sz="2400" b="1" dirty="0"/>
          </a:p>
          <a:p>
            <a:pPr fontAlgn="auto">
              <a:spcAft>
                <a:spcPts val="0"/>
              </a:spcAft>
              <a:defRPr/>
            </a:pPr>
            <a:endParaRPr lang="en-US" altLang="zh-CN" sz="2400" b="1" dirty="0"/>
          </a:p>
          <a:p>
            <a:pPr fontAlgn="auto">
              <a:spcAft>
                <a:spcPts val="0"/>
              </a:spcAft>
              <a:defRPr/>
            </a:pPr>
            <a:r>
              <a:rPr lang="en-US" altLang="zh-CN" sz="2400" dirty="0" err="1"/>
              <a:t>Balsamiq</a:t>
            </a:r>
            <a:r>
              <a:rPr lang="en-US" altLang="zh-CN" sz="2400" dirty="0"/>
              <a:t> Mockups</a:t>
            </a:r>
            <a:r>
              <a:rPr lang="zh-CN" altLang="en-US" sz="2400" dirty="0"/>
              <a:t>（仅介绍）</a:t>
            </a:r>
            <a:endParaRPr lang="en-US" altLang="zh-CN" sz="2400" dirty="0"/>
          </a:p>
          <a:p>
            <a:pPr lvl="1" fontAlgn="auto">
              <a:spcAft>
                <a:spcPts val="0"/>
              </a:spcAft>
              <a:defRPr/>
            </a:pPr>
            <a:r>
              <a:rPr lang="en-US" altLang="zh-CN" sz="2000" dirty="0" err="1"/>
              <a:t>Balsamiq</a:t>
            </a:r>
            <a:r>
              <a:rPr lang="en-US" altLang="zh-CN" sz="2000" dirty="0"/>
              <a:t> Mockups</a:t>
            </a:r>
            <a:r>
              <a:rPr lang="zh-CN" altLang="en-US" sz="2000" dirty="0"/>
              <a:t>是一种软件工程中快速原型的建立软件，可以做为与用户交互的一个界面草图，一旦客户认可可以做为美工开发</a:t>
            </a:r>
            <a:r>
              <a:rPr lang="en-US" altLang="zh-CN" sz="2000" dirty="0"/>
              <a:t>HTML</a:t>
            </a:r>
            <a:r>
              <a:rPr lang="zh-CN" altLang="en-US" sz="2000" dirty="0"/>
              <a:t>的原型使用。</a:t>
            </a:r>
            <a:endParaRPr lang="zh-CN" altLang="en-US" sz="2000" dirty="0"/>
          </a:p>
        </p:txBody>
      </p:sp>
      <p:sp>
        <p:nvSpPr>
          <p:cNvPr id="48132"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4C6D7A83-9314-4391-9F0E-7075E7EBDEBC}" type="slidenum">
              <a:rPr lang="zh-CN" altLang="en-US"/>
            </a:fld>
            <a:endParaRPr lang="zh-CN" altLang="en-US"/>
          </a:p>
        </p:txBody>
      </p:sp>
      <p:pic>
        <p:nvPicPr>
          <p:cNvPr id="48133" name="Picture 2" descr="C:\Users\zhaozhn\AppData\Local\Temp\SNAGHTML1285e0be.PNG"/>
          <p:cNvPicPr>
            <a:picLocks noChangeAspect="1" noChangeArrowheads="1"/>
          </p:cNvPicPr>
          <p:nvPr/>
        </p:nvPicPr>
        <p:blipFill>
          <a:blip r:embed="rId1">
            <a:extLst>
              <a:ext uri="{28A0092B-C50C-407E-A947-70E740481C1C}">
                <a14:useLocalDpi xmlns:a14="http://schemas.microsoft.com/office/drawing/2010/main" val="0"/>
              </a:ext>
            </a:extLst>
          </a:blip>
          <a:srcRect l="1414"/>
          <a:stretch>
            <a:fillRect/>
          </a:stretch>
        </p:blipFill>
        <p:spPr bwMode="auto">
          <a:xfrm>
            <a:off x="2513013" y="1603375"/>
            <a:ext cx="6635750" cy="2473325"/>
          </a:xfrm>
          <a:prstGeom prst="rect">
            <a:avLst/>
          </a:prstGeom>
          <a:noFill/>
          <a:ln>
            <a:noFill/>
          </a:ln>
        </p:spPr>
      </p:pic>
      <p:pic>
        <p:nvPicPr>
          <p:cNvPr id="48134" name="Picture 4" descr="Caretta Softwar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158875"/>
            <a:ext cx="1806575" cy="685800"/>
          </a:xfrm>
          <a:prstGeom prst="rect">
            <a:avLst/>
          </a:prstGeom>
          <a:noFill/>
          <a:ln>
            <a:noFill/>
          </a:ln>
        </p:spPr>
      </p:pic>
      <p:sp>
        <p:nvSpPr>
          <p:cNvPr id="48135" name="矩形 4"/>
          <p:cNvSpPr>
            <a:spLocks noChangeArrowheads="1"/>
          </p:cNvSpPr>
          <p:nvPr/>
        </p:nvSpPr>
        <p:spPr bwMode="auto">
          <a:xfrm>
            <a:off x="819150" y="974725"/>
            <a:ext cx="3389313" cy="368300"/>
          </a:xfrm>
          <a:prstGeom prst="rect">
            <a:avLst/>
          </a:prstGeom>
          <a:noFill/>
          <a:ln>
            <a:noFill/>
          </a:ln>
        </p:spPr>
        <p:txBody>
          <a:bodyPr wrap="none">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800">
                <a:latin typeface="Calibri" panose="020F0702030404030204" pitchFamily="34" charset="0"/>
                <a:ea typeface="SimSun" pitchFamily="2" charset="-122"/>
                <a:hlinkClick r:id="rId3"/>
              </a:rPr>
              <a:t>http://www.carettasoftware.com/</a:t>
            </a:r>
            <a:endParaRPr lang="zh-CN" altLang="en-US" sz="1800">
              <a:latin typeface="Calibri" panose="020F0702030404030204" pitchFamily="34" charset="0"/>
              <a:ea typeface="SimSun"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http://www.asiaci.com/upload/brand/10/0611/ci4c11b200dedf8_t.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550" y="2565400"/>
            <a:ext cx="3994150" cy="2852738"/>
          </a:xfrm>
          <a:prstGeom prst="rect">
            <a:avLst/>
          </a:prstGeom>
          <a:noFill/>
          <a:ln>
            <a:noFill/>
          </a:ln>
        </p:spPr>
      </p:pic>
      <p:sp>
        <p:nvSpPr>
          <p:cNvPr id="49155" name="标题 1"/>
          <p:cNvSpPr>
            <a:spLocks noGrp="1"/>
          </p:cNvSpPr>
          <p:nvPr>
            <p:ph type="title"/>
          </p:nvPr>
        </p:nvSpPr>
        <p:spPr>
          <a:xfrm>
            <a:off x="457200" y="274638"/>
            <a:ext cx="8229600" cy="706437"/>
          </a:xfrm>
        </p:spPr>
        <p:txBody>
          <a:bodyPr/>
          <a:lstStyle/>
          <a:p>
            <a:r>
              <a:rPr lang="en-US" altLang="zh-CN">
                <a:latin typeface="SimHei" panose="02010609060101010101" pitchFamily="49" charset="-122"/>
                <a:ea typeface="SimHei" panose="02010609060101010101" pitchFamily="49" charset="-122"/>
              </a:rPr>
              <a:t>..</a:t>
            </a:r>
            <a:r>
              <a:rPr lang="zh-CN" altLang="en-US">
                <a:latin typeface="SimHei" panose="02010609060101010101" pitchFamily="49" charset="-122"/>
                <a:ea typeface="SimHei" panose="02010609060101010101" pitchFamily="49" charset="-122"/>
              </a:rPr>
              <a:t>设计工具</a:t>
            </a:r>
            <a:r>
              <a:rPr lang="en-US" altLang="zh-CN">
                <a:latin typeface="SimHei" panose="02010609060101010101" pitchFamily="49" charset="-122"/>
                <a:ea typeface="SimHei" panose="02010609060101010101" pitchFamily="49" charset="-122"/>
              </a:rPr>
              <a:t>...</a:t>
            </a:r>
            <a:endParaRPr lang="zh-CN" altLang="en-US">
              <a:latin typeface="SimHei" panose="02010609060101010101" pitchFamily="49" charset="-122"/>
              <a:ea typeface="SimHei" panose="02010609060101010101" pitchFamily="49" charset="-122"/>
            </a:endParaRPr>
          </a:p>
        </p:txBody>
      </p:sp>
      <p:sp>
        <p:nvSpPr>
          <p:cNvPr id="3" name="内容占位符 2"/>
          <p:cNvSpPr>
            <a:spLocks noGrp="1"/>
          </p:cNvSpPr>
          <p:nvPr>
            <p:ph idx="1"/>
          </p:nvPr>
        </p:nvSpPr>
        <p:spPr>
          <a:xfrm>
            <a:off x="468313" y="1163638"/>
            <a:ext cx="8578850" cy="4857750"/>
          </a:xfrm>
        </p:spPr>
        <p:txBody>
          <a:bodyPr rtlCol="0">
            <a:normAutofit/>
          </a:bodyPr>
          <a:lstStyle/>
          <a:p>
            <a:pPr fontAlgn="auto">
              <a:spcAft>
                <a:spcPts val="0"/>
              </a:spcAft>
              <a:defRPr/>
            </a:pPr>
            <a:r>
              <a:rPr lang="zh-CN" altLang="en-US" dirty="0"/>
              <a:t>其他可视化开发工具</a:t>
            </a:r>
            <a:endParaRPr lang="en-US" altLang="zh-CN" dirty="0"/>
          </a:p>
          <a:p>
            <a:pPr lvl="1" fontAlgn="auto">
              <a:spcAft>
                <a:spcPts val="0"/>
              </a:spcAft>
              <a:defRPr/>
            </a:pPr>
            <a:r>
              <a:rPr lang="en-US" altLang="zh-CN" dirty="0"/>
              <a:t>Visual studio  (</a:t>
            </a:r>
            <a:r>
              <a:rPr lang="en-US" altLang="zh-CN" dirty="0">
                <a:latin typeface="Arial" panose="020B0604020202090204" pitchFamily="34" charset="0"/>
                <a:cs typeface="Arial" panose="020B0604020202090204" pitchFamily="34" charset="0"/>
              </a:rPr>
              <a:t>Expression Blend </a:t>
            </a:r>
            <a:r>
              <a:rPr lang="en-US" altLang="zh-CN" dirty="0"/>
              <a:t>+ </a:t>
            </a:r>
            <a:r>
              <a:rPr lang="en-US" altLang="zh-CN" dirty="0" err="1"/>
              <a:t>SketchFlow</a:t>
            </a:r>
            <a:r>
              <a:rPr lang="en-US" altLang="zh-CN" dirty="0"/>
              <a:t>)</a:t>
            </a:r>
            <a:endParaRPr lang="en-US" altLang="zh-CN" dirty="0"/>
          </a:p>
          <a:p>
            <a:pPr lvl="1" fontAlgn="auto">
              <a:spcAft>
                <a:spcPts val="0"/>
              </a:spcAft>
              <a:defRPr/>
            </a:pPr>
            <a:r>
              <a:rPr lang="en-US" altLang="zh-CN" dirty="0" err="1"/>
              <a:t>NetBean</a:t>
            </a:r>
            <a:r>
              <a:rPr lang="en-US" altLang="zh-CN" dirty="0"/>
              <a:t>  (</a:t>
            </a:r>
            <a:r>
              <a:rPr lang="en-US" altLang="zh-CN" dirty="0" err="1"/>
              <a:t>JavaFx</a:t>
            </a:r>
            <a:r>
              <a:rPr lang="en-US" altLang="zh-CN" dirty="0"/>
              <a:t>)</a:t>
            </a:r>
            <a:endParaRPr lang="en-US" altLang="zh-CN" dirty="0"/>
          </a:p>
          <a:p>
            <a:pPr lvl="1" fontAlgn="auto">
              <a:spcAft>
                <a:spcPts val="0"/>
              </a:spcAft>
              <a:defRPr/>
            </a:pPr>
            <a:r>
              <a:rPr lang="en-US" altLang="zh-CN" dirty="0"/>
              <a:t>Adobe Flash builder</a:t>
            </a:r>
            <a:endParaRPr lang="en-US" altLang="zh-CN" dirty="0"/>
          </a:p>
          <a:p>
            <a:pPr fontAlgn="auto">
              <a:spcAft>
                <a:spcPts val="0"/>
              </a:spcAft>
              <a:defRPr/>
            </a:pPr>
            <a:endParaRPr lang="zh-CN" altLang="en-US" dirty="0"/>
          </a:p>
        </p:txBody>
      </p:sp>
      <p:sp>
        <p:nvSpPr>
          <p:cNvPr id="54277"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958EC5C7-7D03-47F2-B1CA-7D32AE0B6B69}" type="slidenum">
              <a:rPr lang="zh-CN" altLang="en-US"/>
            </a:fld>
            <a:endParaRPr lang="zh-CN" altLang="en-US"/>
          </a:p>
        </p:txBody>
      </p:sp>
      <p:pic>
        <p:nvPicPr>
          <p:cNvPr id="49158" name="Picture 4" descr="http://www.blogjava.net/images/blogjava_net/gml520/n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3009900"/>
            <a:ext cx="3267075" cy="2074863"/>
          </a:xfrm>
          <a:prstGeom prst="rect">
            <a:avLst/>
          </a:prstGeom>
          <a:noFill/>
          <a:ln>
            <a:noFill/>
          </a:ln>
        </p:spPr>
      </p:pic>
      <p:pic>
        <p:nvPicPr>
          <p:cNvPr id="491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5084763"/>
            <a:ext cx="7256463" cy="1362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553" y="3691255"/>
            <a:ext cx="3781425" cy="3192463"/>
          </a:xfrm>
          <a:prstGeom prst="rect">
            <a:avLst/>
          </a:prstGeom>
          <a:noFill/>
          <a:ln>
            <a:noFill/>
          </a:ln>
        </p:spPr>
      </p:pic>
      <p:sp>
        <p:nvSpPr>
          <p:cNvPr id="50179" name="标题 1"/>
          <p:cNvSpPr>
            <a:spLocks noGrp="1"/>
          </p:cNvSpPr>
          <p:nvPr>
            <p:ph type="title"/>
          </p:nvPr>
        </p:nvSpPr>
        <p:spPr>
          <a:xfrm>
            <a:off x="457200" y="274638"/>
            <a:ext cx="8229600" cy="706437"/>
          </a:xfrm>
        </p:spPr>
        <p:txBody>
          <a:bodyPr/>
          <a:lstStyle/>
          <a:p>
            <a:r>
              <a:rPr lang="en-US" altLang="zh-CN">
                <a:latin typeface="SimHei" panose="02010609060101010101" pitchFamily="49" charset="-122"/>
                <a:ea typeface="SimHei" panose="02010609060101010101" pitchFamily="49" charset="-122"/>
              </a:rPr>
              <a:t>...</a:t>
            </a:r>
            <a:r>
              <a:rPr lang="zh-CN" altLang="en-US">
                <a:latin typeface="SimHei" panose="02010609060101010101" pitchFamily="49" charset="-122"/>
                <a:ea typeface="SimHei" panose="02010609060101010101" pitchFamily="49" charset="-122"/>
              </a:rPr>
              <a:t>设计工具</a:t>
            </a:r>
            <a:r>
              <a:rPr lang="en-US" altLang="zh-CN">
                <a:latin typeface="SimHei" panose="02010609060101010101" pitchFamily="49" charset="-122"/>
                <a:ea typeface="SimHei" panose="02010609060101010101" pitchFamily="49" charset="-122"/>
              </a:rPr>
              <a:t>..</a:t>
            </a:r>
            <a:endParaRPr lang="zh-CN" altLang="en-US">
              <a:latin typeface="SimHei" panose="02010609060101010101" pitchFamily="49" charset="-122"/>
              <a:ea typeface="SimHei" panose="02010609060101010101" pitchFamily="49" charset="-122"/>
            </a:endParaRPr>
          </a:p>
        </p:txBody>
      </p:sp>
      <p:sp>
        <p:nvSpPr>
          <p:cNvPr id="50180" name="内容占位符 2"/>
          <p:cNvSpPr>
            <a:spLocks noGrp="1"/>
          </p:cNvSpPr>
          <p:nvPr>
            <p:ph idx="1"/>
          </p:nvPr>
        </p:nvSpPr>
        <p:spPr>
          <a:xfrm>
            <a:off x="457200" y="1268413"/>
            <a:ext cx="8229600" cy="4857750"/>
          </a:xfrm>
        </p:spPr>
        <p:txBody>
          <a:bodyPr/>
          <a:lstStyle/>
          <a:p>
            <a:r>
              <a:rPr lang="en-US" altLang="zh-CN">
                <a:ea typeface="SimHei" panose="02010609060101010101" pitchFamily="49" charset="-122"/>
              </a:rPr>
              <a:t>Expression Blend</a:t>
            </a:r>
            <a:endParaRPr lang="en-US" altLang="zh-CN">
              <a:ea typeface="SimHei" panose="02010609060101010101" pitchFamily="49" charset="-122"/>
            </a:endParaRPr>
          </a:p>
          <a:p>
            <a:endParaRPr lang="zh-CN" altLang="en-US">
              <a:ea typeface="SimHei" panose="02010609060101010101" pitchFamily="49" charset="-122"/>
            </a:endParaRPr>
          </a:p>
        </p:txBody>
      </p:sp>
      <p:sp>
        <p:nvSpPr>
          <p:cNvPr id="4" name="灯片编号占位符 3"/>
          <p:cNvSpPr>
            <a:spLocks noGrp="1"/>
          </p:cNvSpPr>
          <p:nvPr>
            <p:ph type="sldNum" sz="quarter" idx="4294967295"/>
          </p:nvPr>
        </p:nvSpPr>
        <p:spPr>
          <a:xfrm>
            <a:off x="6616700" y="6524625"/>
            <a:ext cx="2133600" cy="196850"/>
          </a:xfrm>
          <a:prstGeom prst="rect">
            <a:avLst/>
          </a:prstGeom>
        </p:spPr>
        <p:txBody>
          <a:bodyPr/>
          <a:lstStyle/>
          <a:p>
            <a:pPr>
              <a:defRPr/>
            </a:pPr>
            <a:fld id="{71762603-BE92-48A1-9BEC-D5A3D57EC4D3}" type="slidenum">
              <a:rPr lang="zh-CN" altLang="en-US"/>
            </a:fld>
            <a:endParaRPr lang="zh-CN" altLang="en-US"/>
          </a:p>
        </p:txBody>
      </p:sp>
      <p:pic>
        <p:nvPicPr>
          <p:cNvPr id="5018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1227138"/>
            <a:ext cx="760412" cy="758825"/>
          </a:xfrm>
          <a:prstGeom prst="rect">
            <a:avLst/>
          </a:prstGeom>
          <a:noFill/>
          <a:ln>
            <a:noFill/>
          </a:ln>
        </p:spPr>
      </p:pic>
      <p:pic>
        <p:nvPicPr>
          <p:cNvPr id="501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825" y="1201738"/>
            <a:ext cx="1622425" cy="1622425"/>
          </a:xfrm>
          <a:prstGeom prst="rect">
            <a:avLst/>
          </a:prstGeom>
          <a:noFill/>
          <a:ln>
            <a:noFill/>
          </a:ln>
        </p:spPr>
      </p:pic>
      <p:sp>
        <p:nvSpPr>
          <p:cNvPr id="50184" name="矩形 4"/>
          <p:cNvSpPr>
            <a:spLocks noChangeArrowheads="1"/>
          </p:cNvSpPr>
          <p:nvPr/>
        </p:nvSpPr>
        <p:spPr bwMode="auto">
          <a:xfrm>
            <a:off x="684213" y="1916113"/>
            <a:ext cx="7488237" cy="369887"/>
          </a:xfrm>
          <a:prstGeom prst="rect">
            <a:avLst/>
          </a:prstGeom>
          <a:noFill/>
          <a:ln>
            <a:noFill/>
          </a:ln>
        </p:spPr>
        <p:txBody>
          <a:bodyPr>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800">
                <a:latin typeface="Calibri" panose="020F0702030404030204" pitchFamily="34" charset="0"/>
                <a:ea typeface="SimSun" pitchFamily="2" charset="-122"/>
                <a:hlinkClick r:id="rId4"/>
              </a:rPr>
              <a:t>http://msdn.microsoft.com/zh-cn/library/cc296227.aspx</a:t>
            </a:r>
            <a:endParaRPr lang="zh-CN" altLang="en-US" sz="1800">
              <a:latin typeface="Calibri" panose="020F0702030404030204" pitchFamily="34" charset="0"/>
              <a:ea typeface="SimSun" pitchFamily="2" charset="-122"/>
            </a:endParaRPr>
          </a:p>
        </p:txBody>
      </p:sp>
      <p:sp>
        <p:nvSpPr>
          <p:cNvPr id="50185" name="矩形 5"/>
          <p:cNvSpPr>
            <a:spLocks noChangeArrowheads="1"/>
          </p:cNvSpPr>
          <p:nvPr/>
        </p:nvSpPr>
        <p:spPr bwMode="auto">
          <a:xfrm>
            <a:off x="684213" y="2286000"/>
            <a:ext cx="3887787" cy="369888"/>
          </a:xfrm>
          <a:prstGeom prst="rect">
            <a:avLst/>
          </a:prstGeom>
          <a:noFill/>
          <a:ln>
            <a:noFill/>
          </a:ln>
        </p:spPr>
        <p:txBody>
          <a:bodyPr wrap="none">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800">
                <a:latin typeface="Calibri" panose="020F0702030404030204" pitchFamily="34" charset="0"/>
                <a:ea typeface="SimSun" pitchFamily="2" charset="-122"/>
                <a:hlinkClick r:id="rId5"/>
              </a:rPr>
              <a:t>http://www.microsoft.com/expression/</a:t>
            </a:r>
            <a:endParaRPr lang="zh-CN" altLang="en-US" sz="1800">
              <a:latin typeface="Calibri" panose="020F0702030404030204" pitchFamily="34" charset="0"/>
              <a:ea typeface="SimSun" pitchFamily="2" charset="-122"/>
            </a:endParaRPr>
          </a:p>
        </p:txBody>
      </p:sp>
      <p:sp>
        <p:nvSpPr>
          <p:cNvPr id="50186" name="矩形 6"/>
          <p:cNvSpPr>
            <a:spLocks noChangeArrowheads="1"/>
          </p:cNvSpPr>
          <p:nvPr/>
        </p:nvSpPr>
        <p:spPr bwMode="auto">
          <a:xfrm>
            <a:off x="4332288" y="4005263"/>
            <a:ext cx="4243387" cy="2308225"/>
          </a:xfrm>
          <a:prstGeom prst="rect">
            <a:avLst/>
          </a:prstGeom>
          <a:noFill/>
          <a:ln>
            <a:noFill/>
          </a:ln>
        </p:spPr>
        <p:txBody>
          <a:bodyPr>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800"/>
              <a:t>Microsoft Expression Blend </a:t>
            </a:r>
            <a:r>
              <a:rPr lang="zh-CN" altLang="en-US" sz="1800"/>
              <a:t>是一款用于设计桌面应用程序和 </a:t>
            </a:r>
            <a:r>
              <a:rPr lang="en-US" altLang="zh-CN" sz="1800"/>
              <a:t>Web </a:t>
            </a:r>
            <a:r>
              <a:rPr lang="zh-CN" altLang="en-US" sz="1800"/>
              <a:t>应用程序以及制作这些应用程序的原型的可视化工具。通过绘制形状、绘制诸如按钮和列表框之类的控件、使应用程序部件对鼠标单击和其他用户输入做出响应，以及将所有内容的样式设置为自己独一无二的风格，可以生成应用程序。</a:t>
            </a:r>
            <a:endParaRPr lang="zh-CN" altLang="en-US" sz="1800"/>
          </a:p>
        </p:txBody>
      </p:sp>
      <p:sp>
        <p:nvSpPr>
          <p:cNvPr id="50187" name="矩形 7"/>
          <p:cNvSpPr>
            <a:spLocks noChangeArrowheads="1"/>
          </p:cNvSpPr>
          <p:nvPr/>
        </p:nvSpPr>
        <p:spPr bwMode="auto">
          <a:xfrm>
            <a:off x="703263" y="2655888"/>
            <a:ext cx="7685087" cy="368300"/>
          </a:xfrm>
          <a:prstGeom prst="rect">
            <a:avLst/>
          </a:prstGeom>
          <a:noFill/>
          <a:ln>
            <a:noFill/>
          </a:ln>
        </p:spPr>
        <p:txBody>
          <a:bodyPr>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800">
                <a:latin typeface="Calibri" panose="020F0702030404030204" pitchFamily="34" charset="0"/>
                <a:ea typeface="SimSun" pitchFamily="2" charset="-122"/>
                <a:hlinkClick r:id="rId6"/>
              </a:rPr>
              <a:t>http://msdn.microsoft.com/zh-cn/library/cc296376(v=expression.40).aspx</a:t>
            </a:r>
            <a:endParaRPr lang="zh-CN" altLang="en-US" sz="1800">
              <a:latin typeface="Calibri" panose="020F0702030404030204" pitchFamily="34" charset="0"/>
              <a:ea typeface="SimSun" pitchFamily="2" charset="-122"/>
            </a:endParaRPr>
          </a:p>
        </p:txBody>
      </p:sp>
      <p:sp>
        <p:nvSpPr>
          <p:cNvPr id="50188" name="矩形 8"/>
          <p:cNvSpPr>
            <a:spLocks noChangeArrowheads="1"/>
          </p:cNvSpPr>
          <p:nvPr/>
        </p:nvSpPr>
        <p:spPr bwMode="auto">
          <a:xfrm>
            <a:off x="670878" y="3256280"/>
            <a:ext cx="7750175" cy="368300"/>
          </a:xfrm>
          <a:prstGeom prst="rect">
            <a:avLst/>
          </a:prstGeom>
          <a:noFill/>
          <a:ln>
            <a:noFill/>
          </a:ln>
        </p:spPr>
        <p:txBody>
          <a:bodyPr>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800">
                <a:latin typeface="Calibri" panose="020F0702030404030204" pitchFamily="34" charset="0"/>
                <a:ea typeface="SimSun" pitchFamily="2" charset="-122"/>
                <a:hlinkClick r:id="rId7"/>
              </a:rPr>
              <a:t>http://www.microsoft.com/china/expression/expression-blend/default.mspx</a:t>
            </a:r>
            <a:endParaRPr lang="zh-CN" altLang="en-US" sz="1800">
              <a:latin typeface="Calibri" panose="020F0702030404030204" pitchFamily="34" charset="0"/>
              <a:ea typeface="SimSun" pitchFamily="2" charset="-122"/>
            </a:endParaRPr>
          </a:p>
        </p:txBody>
      </p:sp>
      <p:pic>
        <p:nvPicPr>
          <p:cNvPr id="50189" name="Picture 10"/>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3790"/>
          <a:stretch>
            <a:fillRect/>
          </a:stretch>
        </p:blipFill>
        <p:spPr bwMode="auto">
          <a:xfrm>
            <a:off x="4244975" y="1200150"/>
            <a:ext cx="1047750" cy="78898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2009177144.pc.hstc.cn/%C1%F5%D2%F8%D7%AA/%D7%F7%D2%B5/%CA%B5%D1%E99/css.files/sketchflow.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68913" y="3213100"/>
            <a:ext cx="3876675" cy="3625850"/>
          </a:xfrm>
          <a:prstGeom prst="rect">
            <a:avLst/>
          </a:prstGeom>
          <a:noFill/>
          <a:ln>
            <a:noFill/>
          </a:ln>
        </p:spPr>
      </p:pic>
      <p:sp>
        <p:nvSpPr>
          <p:cNvPr id="51203" name="标题 1"/>
          <p:cNvSpPr>
            <a:spLocks noGrp="1"/>
          </p:cNvSpPr>
          <p:nvPr>
            <p:ph type="title"/>
          </p:nvPr>
        </p:nvSpPr>
        <p:spPr>
          <a:xfrm>
            <a:off x="457200" y="274638"/>
            <a:ext cx="8229600" cy="706437"/>
          </a:xfrm>
        </p:spPr>
        <p:txBody>
          <a:bodyPr/>
          <a:lstStyle/>
          <a:p>
            <a:r>
              <a:rPr lang="en-US" altLang="zh-CN">
                <a:latin typeface="SimHei" panose="02010609060101010101" pitchFamily="49" charset="-122"/>
                <a:ea typeface="SimHei" panose="02010609060101010101" pitchFamily="49" charset="-122"/>
              </a:rPr>
              <a:t>....</a:t>
            </a:r>
            <a:r>
              <a:rPr lang="zh-CN" altLang="en-US">
                <a:latin typeface="SimHei" panose="02010609060101010101" pitchFamily="49" charset="-122"/>
                <a:ea typeface="SimHei" panose="02010609060101010101" pitchFamily="49" charset="-122"/>
              </a:rPr>
              <a:t>设计工具</a:t>
            </a:r>
            <a:r>
              <a:rPr lang="en-US" altLang="zh-CN">
                <a:latin typeface="SimHei" panose="02010609060101010101" pitchFamily="49" charset="-122"/>
                <a:ea typeface="SimHei" panose="02010609060101010101" pitchFamily="49" charset="-122"/>
              </a:rPr>
              <a:t>.</a:t>
            </a:r>
            <a:endParaRPr lang="zh-CN" altLang="en-US">
              <a:latin typeface="SimHei" panose="02010609060101010101" pitchFamily="49" charset="-122"/>
              <a:ea typeface="SimHei" panose="02010609060101010101" pitchFamily="49" charset="-122"/>
            </a:endParaRPr>
          </a:p>
        </p:txBody>
      </p:sp>
      <p:sp>
        <p:nvSpPr>
          <p:cNvPr id="51204" name="内容占位符 2"/>
          <p:cNvSpPr>
            <a:spLocks noGrp="1"/>
          </p:cNvSpPr>
          <p:nvPr>
            <p:ph idx="1"/>
          </p:nvPr>
        </p:nvSpPr>
        <p:spPr>
          <a:xfrm>
            <a:off x="457200" y="1268413"/>
            <a:ext cx="8229600" cy="4857750"/>
          </a:xfrm>
        </p:spPr>
        <p:txBody>
          <a:bodyPr/>
          <a:lstStyle/>
          <a:p>
            <a:r>
              <a:rPr lang="en-US" altLang="zh-CN">
                <a:ea typeface="SimHei" panose="02010609060101010101" pitchFamily="49" charset="-122"/>
              </a:rPr>
              <a:t>SketchFlow</a:t>
            </a:r>
            <a:endParaRPr lang="en-US" altLang="zh-CN">
              <a:ea typeface="SimHei" panose="02010609060101010101" pitchFamily="49" charset="-122"/>
            </a:endParaRPr>
          </a:p>
          <a:p>
            <a:endParaRPr lang="zh-CN" altLang="en-US">
              <a:ea typeface="SimHei" panose="02010609060101010101" pitchFamily="49" charset="-122"/>
            </a:endParaRPr>
          </a:p>
        </p:txBody>
      </p:sp>
      <p:sp>
        <p:nvSpPr>
          <p:cNvPr id="4" name="灯片编号占位符 3"/>
          <p:cNvSpPr>
            <a:spLocks noGrp="1"/>
          </p:cNvSpPr>
          <p:nvPr>
            <p:ph type="sldNum" sz="quarter" idx="4294967295"/>
          </p:nvPr>
        </p:nvSpPr>
        <p:spPr>
          <a:xfrm>
            <a:off x="6616700" y="6524625"/>
            <a:ext cx="2133600" cy="196850"/>
          </a:xfrm>
          <a:prstGeom prst="rect">
            <a:avLst/>
          </a:prstGeom>
        </p:spPr>
        <p:txBody>
          <a:bodyPr/>
          <a:lstStyle/>
          <a:p>
            <a:pPr>
              <a:defRPr/>
            </a:pPr>
            <a:fld id="{9967013C-83AD-4CAA-8C12-EF6E759AE503}" type="slidenum">
              <a:rPr lang="zh-CN" altLang="en-US"/>
            </a:fld>
            <a:endParaRPr lang="zh-CN" altLang="en-US"/>
          </a:p>
        </p:txBody>
      </p:sp>
      <p:sp>
        <p:nvSpPr>
          <p:cNvPr id="51206" name="矩形 4"/>
          <p:cNvSpPr>
            <a:spLocks noChangeArrowheads="1"/>
          </p:cNvSpPr>
          <p:nvPr/>
        </p:nvSpPr>
        <p:spPr bwMode="auto">
          <a:xfrm>
            <a:off x="827088" y="2133600"/>
            <a:ext cx="7921625" cy="1322388"/>
          </a:xfrm>
          <a:prstGeom prst="rect">
            <a:avLst/>
          </a:prstGeom>
          <a:noFill/>
          <a:ln>
            <a:noFill/>
          </a:ln>
        </p:spPr>
        <p:txBody>
          <a:bodyPr>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2000">
                <a:latin typeface="Microsoft YaHei" panose="020B0503020204020204" pitchFamily="34" charset="-122"/>
                <a:ea typeface="Microsoft YaHei" panose="020B0503020204020204" pitchFamily="34" charset="-122"/>
              </a:rPr>
              <a:t>SketchFlow</a:t>
            </a:r>
            <a:r>
              <a:rPr lang="zh-CN" altLang="en-US" sz="2000">
                <a:latin typeface="Microsoft YaHei" panose="020B0503020204020204" pitchFamily="34" charset="-122"/>
                <a:ea typeface="Microsoft YaHei" panose="020B0503020204020204" pitchFamily="34" charset="-122"/>
              </a:rPr>
              <a:t>是</a:t>
            </a:r>
            <a:r>
              <a:rPr lang="en-US" altLang="zh-CN" sz="2000">
                <a:latin typeface="Microsoft YaHei" panose="020B0503020204020204" pitchFamily="34" charset="-122"/>
                <a:ea typeface="Microsoft YaHei" panose="020B0503020204020204" pitchFamily="34" charset="-122"/>
              </a:rPr>
              <a:t>Microsoft Expression Blend</a:t>
            </a:r>
            <a:r>
              <a:rPr lang="zh-CN" altLang="en-US" sz="2000">
                <a:latin typeface="Microsoft YaHei" panose="020B0503020204020204" pitchFamily="34" charset="-122"/>
                <a:ea typeface="Microsoft YaHei" panose="020B0503020204020204" pitchFamily="34" charset="-122"/>
              </a:rPr>
              <a:t>的一个插件（在</a:t>
            </a:r>
            <a:r>
              <a:rPr lang="en-US" altLang="zh-CN" sz="2000">
                <a:latin typeface="Microsoft YaHei" panose="020B0503020204020204" pitchFamily="34" charset="-122"/>
                <a:ea typeface="Microsoft YaHei" panose="020B0503020204020204" pitchFamily="34" charset="-122"/>
              </a:rPr>
              <a:t>EB3</a:t>
            </a:r>
            <a:r>
              <a:rPr lang="zh-CN" altLang="en-US" sz="2000">
                <a:latin typeface="Microsoft YaHei" panose="020B0503020204020204" pitchFamily="34" charset="-122"/>
                <a:ea typeface="Microsoft YaHei" panose="020B0503020204020204" pitchFamily="34" charset="-122"/>
              </a:rPr>
              <a:t>中是绑定安装的），其主要的用途是：</a:t>
            </a:r>
            <a:r>
              <a:rPr lang="en-US" altLang="zh-CN" sz="2000">
                <a:latin typeface="Microsoft YaHei" panose="020B0503020204020204" pitchFamily="34" charset="-122"/>
                <a:ea typeface="Microsoft YaHei" panose="020B0503020204020204" pitchFamily="34" charset="-122"/>
              </a:rPr>
              <a:t>1</a:t>
            </a:r>
            <a:r>
              <a:rPr lang="zh-CN" altLang="en-US" sz="2000">
                <a:latin typeface="Microsoft YaHei" panose="020B0503020204020204" pitchFamily="34" charset="-122"/>
                <a:ea typeface="Microsoft YaHei" panose="020B0503020204020204" pitchFamily="34" charset="-122"/>
              </a:rPr>
              <a:t>） 为构思设计草图。</a:t>
            </a:r>
            <a:r>
              <a:rPr lang="en-US" altLang="zh-CN" sz="2000">
                <a:latin typeface="Microsoft YaHei" panose="020B0503020204020204" pitchFamily="34" charset="-122"/>
                <a:ea typeface="Microsoft YaHei" panose="020B0503020204020204" pitchFamily="34" charset="-122"/>
              </a:rPr>
              <a:t>2</a:t>
            </a:r>
            <a:r>
              <a:rPr lang="zh-CN" altLang="en-US" sz="2000">
                <a:latin typeface="Microsoft YaHei" panose="020B0503020204020204" pitchFamily="34" charset="-122"/>
                <a:ea typeface="Microsoft YaHei" panose="020B0503020204020204" pitchFamily="34" charset="-122"/>
              </a:rPr>
              <a:t>） 将草图转化为可工作的原型。</a:t>
            </a:r>
            <a:r>
              <a:rPr lang="en-US" altLang="zh-CN" sz="2000">
                <a:latin typeface="Microsoft YaHei" panose="020B0503020204020204" pitchFamily="34" charset="-122"/>
                <a:ea typeface="Microsoft YaHei" panose="020B0503020204020204" pitchFamily="34" charset="-122"/>
              </a:rPr>
              <a:t>3</a:t>
            </a:r>
            <a:r>
              <a:rPr lang="zh-CN" altLang="en-US" sz="2000">
                <a:latin typeface="Microsoft YaHei" panose="020B0503020204020204" pitchFamily="34" charset="-122"/>
                <a:ea typeface="Microsoft YaHei" panose="020B0503020204020204" pitchFamily="34" charset="-122"/>
              </a:rPr>
              <a:t>） 将工作原型在</a:t>
            </a:r>
            <a:r>
              <a:rPr lang="en-US" altLang="zh-CN" sz="2000">
                <a:latin typeface="Microsoft YaHei" panose="020B0503020204020204" pitchFamily="34" charset="-122"/>
                <a:ea typeface="Microsoft YaHei" panose="020B0503020204020204" pitchFamily="34" charset="-122"/>
              </a:rPr>
              <a:t>SketchFlow</a:t>
            </a:r>
            <a:r>
              <a:rPr lang="zh-CN" altLang="en-US" sz="2000">
                <a:latin typeface="Microsoft YaHei" panose="020B0503020204020204" pitchFamily="34" charset="-122"/>
                <a:ea typeface="Microsoft YaHei" panose="020B0503020204020204" pitchFamily="34" charset="-122"/>
              </a:rPr>
              <a:t>播放器中展现，以供评审和改进。</a:t>
            </a:r>
            <a:endParaRPr lang="zh-CN" altLang="en-US" sz="2000">
              <a:latin typeface="Microsoft YaHei" panose="020B0503020204020204" pitchFamily="34" charset="-122"/>
              <a:ea typeface="Microsoft YaHei" panose="020B0503020204020204" pitchFamily="34" charset="-122"/>
            </a:endParaRPr>
          </a:p>
        </p:txBody>
      </p:sp>
      <p:pic>
        <p:nvPicPr>
          <p:cNvPr id="78851" name="Picture 3"/>
          <p:cNvPicPr>
            <a:picLocks noChangeAspect="1" noChangeArrowheads="1"/>
          </p:cNvPicPr>
          <p:nvPr/>
        </p:nvPicPr>
        <p:blipFill>
          <a:blip r:embed="rId2"/>
          <a:srcRect/>
          <a:stretch>
            <a:fillRect/>
          </a:stretch>
        </p:blipFill>
        <p:spPr bwMode="auto">
          <a:xfrm>
            <a:off x="1331640" y="3645024"/>
            <a:ext cx="2778028" cy="2116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1208" name="AutoShape 9" descr="http://t3.baidu.com/it/u=1662952075,1789805536&amp;fm=52&amp;gp=0.jpg"/>
          <p:cNvSpPr>
            <a:spLocks noChangeAspect="1" noChangeArrowheads="1"/>
          </p:cNvSpPr>
          <p:nvPr/>
        </p:nvSpPr>
        <p:spPr bwMode="auto">
          <a:xfrm>
            <a:off x="144463" y="-144463"/>
            <a:ext cx="304800" cy="304801"/>
          </a:xfrm>
          <a:prstGeom prst="rect">
            <a:avLst/>
          </a:prstGeom>
          <a:noFill/>
          <a:ln>
            <a:noFill/>
          </a:ln>
        </p:spPr>
        <p:txBody>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endParaRPr lang="zh-CN" altLang="en-US" sz="1800">
              <a:latin typeface="Calibri" panose="020F0702030404030204" pitchFamily="34" charset="0"/>
              <a:ea typeface="SimSun" pitchFamily="2" charset="-122"/>
            </a:endParaRPr>
          </a:p>
        </p:txBody>
      </p:sp>
      <p:pic>
        <p:nvPicPr>
          <p:cNvPr id="51209" name="Picture 1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790"/>
          <a:stretch>
            <a:fillRect/>
          </a:stretch>
        </p:blipFill>
        <p:spPr bwMode="auto">
          <a:xfrm>
            <a:off x="3062288" y="1200150"/>
            <a:ext cx="1047750" cy="7889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image: ../art/OSXHiGHer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25738" y="3141663"/>
            <a:ext cx="5662612" cy="3408362"/>
          </a:xfrm>
          <a:prstGeom prst="rect">
            <a:avLst/>
          </a:prstGeom>
          <a:noFill/>
          <a:ln>
            <a:noFill/>
          </a:ln>
        </p:spPr>
      </p:pic>
      <p:sp>
        <p:nvSpPr>
          <p:cNvPr id="53251" name="标题 1"/>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学习建议</a:t>
            </a:r>
            <a:endParaRPr lang="zh-CN" altLang="en-US">
              <a:latin typeface="SimHei" panose="02010609060101010101" pitchFamily="49" charset="-122"/>
              <a:ea typeface="SimHei" panose="02010609060101010101" pitchFamily="49" charset="-122"/>
            </a:endParaRPr>
          </a:p>
        </p:txBody>
      </p:sp>
      <p:sp>
        <p:nvSpPr>
          <p:cNvPr id="53252" name="内容占位符 2"/>
          <p:cNvSpPr>
            <a:spLocks noGrp="1"/>
          </p:cNvSpPr>
          <p:nvPr>
            <p:ph idx="1"/>
          </p:nvPr>
        </p:nvSpPr>
        <p:spPr>
          <a:xfrm>
            <a:off x="457200" y="1268413"/>
            <a:ext cx="8229600" cy="4857750"/>
          </a:xfrm>
        </p:spPr>
        <p:txBody>
          <a:bodyPr/>
          <a:lstStyle/>
          <a:p>
            <a:r>
              <a:rPr lang="zh-CN" altLang="en-US">
                <a:ea typeface="SimHei" panose="02010609060101010101" pitchFamily="49" charset="-122"/>
              </a:rPr>
              <a:t>用户为中心</a:t>
            </a:r>
            <a:endParaRPr lang="en-US" altLang="zh-CN">
              <a:ea typeface="SimHei" panose="02010609060101010101" pitchFamily="49" charset="-122"/>
            </a:endParaRPr>
          </a:p>
          <a:p>
            <a:r>
              <a:rPr lang="zh-CN" altLang="en-US">
                <a:ea typeface="SimHei" panose="02010609060101010101" pitchFamily="49" charset="-122"/>
              </a:rPr>
              <a:t>以产品驱动</a:t>
            </a:r>
            <a:endParaRPr lang="en-US" altLang="zh-CN">
              <a:ea typeface="SimHei" panose="02010609060101010101" pitchFamily="49" charset="-122"/>
            </a:endParaRPr>
          </a:p>
          <a:p>
            <a:r>
              <a:rPr lang="zh-CN" altLang="en-US">
                <a:ea typeface="SimHei" panose="02010609060101010101" pitchFamily="49" charset="-122"/>
              </a:rPr>
              <a:t>按项目管理</a:t>
            </a:r>
            <a:endParaRPr lang="en-US" altLang="zh-CN">
              <a:ea typeface="SimHei" panose="02010609060101010101" pitchFamily="49" charset="-122"/>
            </a:endParaRPr>
          </a:p>
          <a:p>
            <a:r>
              <a:rPr lang="zh-CN" altLang="en-US">
                <a:ea typeface="SimHei" panose="02010609060101010101" pitchFamily="49" charset="-122"/>
              </a:rPr>
              <a:t>规范再创新</a:t>
            </a:r>
            <a:endParaRPr lang="en-US" altLang="zh-CN">
              <a:ea typeface="SimHei" panose="02010609060101010101" pitchFamily="49" charset="-122"/>
            </a:endParaRPr>
          </a:p>
          <a:p>
            <a:r>
              <a:rPr lang="zh-CN" altLang="en-US">
                <a:ea typeface="SimHei" panose="02010609060101010101" pitchFamily="49" charset="-122"/>
              </a:rPr>
              <a:t>艺术与技术</a:t>
            </a:r>
            <a:endParaRPr lang="en-US" altLang="zh-CN">
              <a:ea typeface="SimHei" panose="02010609060101010101" pitchFamily="49" charset="-122"/>
            </a:endParaRPr>
          </a:p>
          <a:p>
            <a:r>
              <a:rPr lang="zh-CN" altLang="en-US">
                <a:ea typeface="SimHei" panose="02010609060101010101" pitchFamily="49" charset="-122"/>
              </a:rPr>
              <a:t>精细而实用</a:t>
            </a:r>
            <a:endParaRPr lang="en-US" altLang="zh-CN">
              <a:ea typeface="SimHei" panose="02010609060101010101" pitchFamily="49" charset="-122"/>
            </a:endParaRPr>
          </a:p>
          <a:p>
            <a:r>
              <a:rPr lang="zh-CN" altLang="en-US">
                <a:ea typeface="SimHei" panose="02010609060101010101" pitchFamily="49" charset="-122"/>
              </a:rPr>
              <a:t>至少做三版</a:t>
            </a:r>
            <a:endParaRPr lang="zh-CN" altLang="en-US">
              <a:ea typeface="SimHei" panose="02010609060101010101" pitchFamily="49" charset="-122"/>
            </a:endParaRPr>
          </a:p>
        </p:txBody>
      </p:sp>
      <p:sp>
        <p:nvSpPr>
          <p:cNvPr id="50181" name="灯片编号占位符 3"/>
          <p:cNvSpPr>
            <a:spLocks noGrp="1"/>
          </p:cNvSpPr>
          <p:nvPr>
            <p:ph type="sldNum" sz="quarter" idx="4294967295"/>
          </p:nvPr>
        </p:nvSpPr>
        <p:spPr bwMode="auto">
          <a:xfrm>
            <a:off x="6616700" y="6524625"/>
            <a:ext cx="2133600" cy="196850"/>
          </a:xfrm>
          <a:prstGeom prst="rect">
            <a:avLst/>
          </a:prstGeom>
          <a:ln>
            <a:miter lim="800000"/>
          </a:ln>
        </p:spPr>
        <p:txBody>
          <a:bodyPr wrap="square" numCol="1" anchorCtr="0" compatLnSpc="1"/>
          <a:lstStyle/>
          <a:p>
            <a:pPr fontAlgn="base">
              <a:spcBef>
                <a:spcPct val="0"/>
              </a:spcBef>
              <a:spcAft>
                <a:spcPct val="0"/>
              </a:spcAft>
              <a:defRPr/>
            </a:pPr>
            <a:fld id="{D4F1200E-46C4-4D21-8B75-D8B5973B093A}" type="slidenum">
              <a:rPr lang="zh-CN" altLang="en-US"/>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907704" y="908720"/>
            <a:ext cx="5478395" cy="5150197"/>
          </a:xfrm>
        </p:spPr>
      </p:pic>
      <p:sp>
        <p:nvSpPr>
          <p:cNvPr id="4" name="Date Placeholder 3"/>
          <p:cNvSpPr>
            <a:spLocks noGrp="1"/>
          </p:cNvSpPr>
          <p:nvPr>
            <p:ph type="dt" sz="half" idx="10"/>
          </p:nvPr>
        </p:nvSpPr>
        <p:spPr/>
        <p:txBody>
          <a:bodyPr/>
          <a:lstStyle/>
          <a:p>
            <a:pPr>
              <a:defRPr/>
            </a:pPr>
            <a:fld id="{C0F95D58-4C02-453D-AB5D-96F9683E4F81}" type="datetime1">
              <a:rPr lang="zh-CN" altLang="en-US" smtClean="0"/>
            </a:fld>
            <a:endParaRPr lang="en-US" altLang="zh-CN"/>
          </a:p>
        </p:txBody>
      </p:sp>
      <p:sp>
        <p:nvSpPr>
          <p:cNvPr id="5" name="Slide Number Placeholder 4"/>
          <p:cNvSpPr>
            <a:spLocks noGrp="1"/>
          </p:cNvSpPr>
          <p:nvPr>
            <p:ph type="sldNum" sz="quarter" idx="11"/>
          </p:nvPr>
        </p:nvSpPr>
        <p:spPr/>
        <p:txBody>
          <a:bodyPr/>
          <a:lstStyle/>
          <a:p>
            <a:pPr>
              <a:defRPr/>
            </a:pPr>
            <a:fld id="{CB07928A-7C2C-4ADC-9A99-997E9BBC8AAF}" type="slidenum">
              <a:rPr lang="zh-CN" altLang="en-US" smtClean="0"/>
            </a:fld>
            <a:endParaRPr lang="en-US" altLang="zh-CN"/>
          </a:p>
        </p:txBody>
      </p:sp>
      <p:sp>
        <p:nvSpPr>
          <p:cNvPr id="3" name="Oval 2"/>
          <p:cNvSpPr/>
          <p:nvPr/>
        </p:nvSpPr>
        <p:spPr>
          <a:xfrm>
            <a:off x="2267585" y="3644900"/>
            <a:ext cx="1440180" cy="288290"/>
          </a:xfrm>
          <a:prstGeom prst="ellipse">
            <a:avLst/>
          </a:prstGeom>
          <a:noFill/>
          <a:ln>
            <a:solidFill>
              <a:srgbClr val="FF0000"/>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20000"/>
              </a:spcBef>
              <a:spcAft>
                <a:spcPct val="0"/>
              </a:spcAft>
              <a:buClrTx/>
              <a:buSzTx/>
              <a:buFontTx/>
              <a:buChar char="•"/>
            </a:pPr>
            <a:endParaRPr kumimoji="0" lang="zh-CN" sz="1800" b="0" i="0" u="none" strike="noStrike" cap="none" normalizeH="0" baseline="0" smtClean="0">
              <a:ln>
                <a:noFill/>
              </a:ln>
              <a:solidFill>
                <a:schemeClr val="tx1"/>
              </a:solidFill>
              <a:effectLst/>
              <a:latin typeface="Times New Roman" panose="02020603050405020304" pitchFamily="18" charset="0"/>
              <a:ea typeface="SimSun"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人机交互专业</a:t>
            </a:r>
            <a:endParaRPr lang="zh-CN" altLang="en-US">
              <a:latin typeface="SimHei" panose="02010609060101010101" pitchFamily="49" charset="-122"/>
              <a:ea typeface="SimHei" panose="02010609060101010101" pitchFamily="49" charset="-122"/>
            </a:endParaRPr>
          </a:p>
        </p:txBody>
      </p:sp>
      <p:sp>
        <p:nvSpPr>
          <p:cNvPr id="4" name="灯片编号占位符 3"/>
          <p:cNvSpPr>
            <a:spLocks noGrp="1"/>
          </p:cNvSpPr>
          <p:nvPr>
            <p:ph type="sldNum" sz="quarter" idx="4294967295"/>
          </p:nvPr>
        </p:nvSpPr>
        <p:spPr>
          <a:xfrm>
            <a:off x="6616700" y="6524625"/>
            <a:ext cx="2133600" cy="196850"/>
          </a:xfrm>
          <a:prstGeom prst="rect">
            <a:avLst/>
          </a:prstGeom>
        </p:spPr>
        <p:txBody>
          <a:bodyPr/>
          <a:lstStyle/>
          <a:p>
            <a:pPr>
              <a:defRPr/>
            </a:pPr>
            <a:fld id="{2EEBD1A4-342B-4A4C-BFE3-99CC3D143552}" type="slidenum">
              <a:rPr lang="zh-CN" altLang="en-US"/>
            </a:fld>
            <a:endParaRPr lang="zh-CN" altLang="en-US"/>
          </a:p>
        </p:txBody>
      </p:sp>
      <p:pic>
        <p:nvPicPr>
          <p:cNvPr id="819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213" y="1628775"/>
            <a:ext cx="7381875" cy="4527550"/>
          </a:xfrm>
          <a:prstGeom prst="rect">
            <a:avLst/>
          </a:prstGeom>
          <a:noFill/>
          <a:ln>
            <a:noFill/>
          </a:ln>
        </p:spPr>
      </p:pic>
      <p:sp>
        <p:nvSpPr>
          <p:cNvPr id="8197" name="矩形 4"/>
          <p:cNvSpPr>
            <a:spLocks noChangeArrowheads="1"/>
          </p:cNvSpPr>
          <p:nvPr/>
        </p:nvSpPr>
        <p:spPr bwMode="auto">
          <a:xfrm>
            <a:off x="571500" y="981075"/>
            <a:ext cx="8104188" cy="646113"/>
          </a:xfrm>
          <a:prstGeom prst="rect">
            <a:avLst/>
          </a:prstGeom>
          <a:noFill/>
          <a:ln>
            <a:noFill/>
          </a:ln>
        </p:spPr>
        <p:txBody>
          <a:bodyPr>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800" dirty="0">
                <a:latin typeface="Calibri" panose="020F0702030404030204" pitchFamily="34" charset="0"/>
                <a:ea typeface="SimSun" pitchFamily="2" charset="-122"/>
              </a:rPr>
              <a:t>Master of Science in Information Human‐Computer Interaction Specialization</a:t>
            </a:r>
            <a:endParaRPr lang="en-US" altLang="zh-CN" sz="1800" dirty="0">
              <a:latin typeface="Calibri" panose="020F0702030404030204" pitchFamily="34" charset="0"/>
              <a:ea typeface="SimSun" pitchFamily="2" charset="-122"/>
            </a:endParaRPr>
          </a:p>
          <a:p>
            <a:pPr>
              <a:spcBef>
                <a:spcPct val="0"/>
              </a:spcBef>
              <a:buClrTx/>
              <a:buFontTx/>
              <a:buNone/>
            </a:pPr>
            <a:r>
              <a:rPr lang="en-US" altLang="zh-CN" sz="1800" dirty="0">
                <a:latin typeface="Calibri" panose="020F0702030404030204" pitchFamily="34" charset="0"/>
                <a:ea typeface="SimSun" pitchFamily="2" charset="-122"/>
              </a:rPr>
              <a:t>Tracking and Planning Sheet (TAPS) </a:t>
            </a:r>
            <a:endParaRPr lang="zh-CN" altLang="en-US" sz="1800" dirty="0">
              <a:latin typeface="Calibri" panose="020F0702030404030204" pitchFamily="34" charset="0"/>
              <a:ea typeface="SimSun" pitchFamily="2" charset="-122"/>
            </a:endParaRPr>
          </a:p>
        </p:txBody>
      </p:sp>
      <p:sp>
        <p:nvSpPr>
          <p:cNvPr id="8198" name="矩形 5"/>
          <p:cNvSpPr>
            <a:spLocks noChangeArrowheads="1"/>
          </p:cNvSpPr>
          <p:nvPr/>
        </p:nvSpPr>
        <p:spPr bwMode="auto">
          <a:xfrm>
            <a:off x="660400" y="6156325"/>
            <a:ext cx="6072188" cy="307975"/>
          </a:xfrm>
          <a:prstGeom prst="rect">
            <a:avLst/>
          </a:prstGeom>
          <a:noFill/>
          <a:ln>
            <a:noFill/>
          </a:ln>
        </p:spPr>
        <p:txBody>
          <a:bodyPr>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400">
                <a:latin typeface="Calibri" panose="020F0702030404030204" pitchFamily="34" charset="0"/>
                <a:ea typeface="SimSun" pitchFamily="2" charset="-122"/>
                <a:hlinkClick r:id="rId2"/>
              </a:rPr>
              <a:t>http://www.si.umich.edu/sites/default/files/HCI.pdf</a:t>
            </a:r>
            <a:endParaRPr lang="zh-CN" altLang="en-US" sz="1400">
              <a:latin typeface="Calibri" panose="020F0702030404030204" pitchFamily="34" charset="0"/>
              <a:ea typeface="SimSun"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67625" y="1773238"/>
            <a:ext cx="1198563" cy="2160587"/>
          </a:xfrm>
          <a:prstGeom prst="rect">
            <a:avLst/>
          </a:prstGeom>
          <a:noFill/>
          <a:ln>
            <a:noFill/>
          </a:ln>
        </p:spPr>
      </p:pic>
      <p:pic>
        <p:nvPicPr>
          <p:cNvPr id="921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4803775"/>
            <a:ext cx="2403475" cy="2054225"/>
          </a:xfrm>
          <a:prstGeom prst="rect">
            <a:avLst/>
          </a:prstGeom>
          <a:noFill/>
          <a:ln>
            <a:noFill/>
          </a:ln>
        </p:spPr>
      </p:pic>
      <p:sp>
        <p:nvSpPr>
          <p:cNvPr id="9220" name="标题 1"/>
          <p:cNvSpPr>
            <a:spLocks noGrp="1"/>
          </p:cNvSpPr>
          <p:nvPr>
            <p:ph type="title"/>
          </p:nvPr>
        </p:nvSpPr>
        <p:spPr>
          <a:xfrm>
            <a:off x="457200" y="274638"/>
            <a:ext cx="8229600" cy="706437"/>
          </a:xfrm>
        </p:spPr>
        <p:txBody>
          <a:bodyPr/>
          <a:lstStyle/>
          <a:p>
            <a:r>
              <a:rPr lang="zh-CN" altLang="en-US">
                <a:latin typeface="SimHei" panose="02010609060101010101" pitchFamily="49" charset="-122"/>
                <a:ea typeface="SimHei" panose="02010609060101010101" pitchFamily="49" charset="-122"/>
              </a:rPr>
              <a:t>人机交互研究所</a:t>
            </a:r>
            <a:endParaRPr lang="zh-CN" altLang="en-US">
              <a:latin typeface="SimHei" panose="02010609060101010101" pitchFamily="49" charset="-122"/>
              <a:ea typeface="SimHei" panose="02010609060101010101" pitchFamily="49" charset="-122"/>
            </a:endParaRPr>
          </a:p>
        </p:txBody>
      </p:sp>
      <p:sp>
        <p:nvSpPr>
          <p:cNvPr id="3" name="内容占位符 2"/>
          <p:cNvSpPr>
            <a:spLocks noGrp="1"/>
          </p:cNvSpPr>
          <p:nvPr>
            <p:ph idx="1"/>
          </p:nvPr>
        </p:nvSpPr>
        <p:spPr>
          <a:xfrm>
            <a:off x="457200" y="1349375"/>
            <a:ext cx="8229600" cy="4776788"/>
          </a:xfrm>
        </p:spPr>
        <p:txBody>
          <a:bodyPr/>
          <a:lstStyle/>
          <a:p>
            <a:pPr>
              <a:defRPr/>
            </a:pPr>
            <a:r>
              <a:rPr lang="en-US" altLang="zh-CN" sz="2800" dirty="0"/>
              <a:t>Course: Designing Human-Centered Software  </a:t>
            </a:r>
            <a:br>
              <a:rPr lang="en-US" altLang="zh-CN" sz="2800" dirty="0"/>
            </a:br>
            <a:r>
              <a:rPr lang="en-US" altLang="zh-CN" sz="2800" dirty="0"/>
              <a:t>              </a:t>
            </a:r>
            <a:r>
              <a:rPr lang="zh-CN" altLang="en-US" sz="2800" dirty="0"/>
              <a:t>设计以人为本的软件</a:t>
            </a:r>
            <a:endParaRPr lang="en-US" altLang="zh-CN" sz="2800" dirty="0"/>
          </a:p>
          <a:p>
            <a:pPr lvl="1">
              <a:defRPr/>
            </a:pPr>
            <a:r>
              <a:rPr lang="en-US" altLang="zh-CN" sz="1800" dirty="0"/>
              <a:t>Why are things so hard to use these days? </a:t>
            </a:r>
            <a:br>
              <a:rPr lang="en-US" altLang="zh-CN" sz="1800" dirty="0"/>
            </a:br>
            <a:r>
              <a:rPr lang="zh-CN" altLang="en-US" sz="1800" dirty="0"/>
              <a:t>为什么有些东西很难使用</a:t>
            </a:r>
            <a:endParaRPr lang="en-US" altLang="zh-CN" sz="1800" dirty="0"/>
          </a:p>
          <a:p>
            <a:pPr lvl="1">
              <a:defRPr/>
            </a:pPr>
            <a:r>
              <a:rPr lang="en-US" altLang="zh-CN" sz="1800" dirty="0"/>
              <a:t>Why doesn’t this thing I just bought work?</a:t>
            </a:r>
            <a:br>
              <a:rPr lang="en-US" altLang="zh-CN" sz="1800" dirty="0"/>
            </a:br>
            <a:r>
              <a:rPr lang="zh-CN" altLang="en-US" sz="1800" dirty="0"/>
              <a:t>我刚买的东西为什么不工作</a:t>
            </a:r>
            <a:endParaRPr lang="en-US" altLang="zh-CN" sz="1800" dirty="0"/>
          </a:p>
          <a:p>
            <a:pPr lvl="1">
              <a:defRPr/>
            </a:pPr>
            <a:r>
              <a:rPr lang="en-US" altLang="zh-CN" sz="1800" dirty="0"/>
              <a:t> Why is this web site so hard to use?</a:t>
            </a:r>
            <a:r>
              <a:rPr lang="zh-CN" altLang="en-US" sz="1800" dirty="0"/>
              <a:t>为什么这个网站那么难用</a:t>
            </a:r>
            <a:r>
              <a:rPr lang="en-US" altLang="zh-CN" sz="1800" dirty="0"/>
              <a:t> </a:t>
            </a:r>
            <a:endParaRPr lang="en-US" altLang="zh-CN" sz="1800" dirty="0"/>
          </a:p>
        </p:txBody>
      </p:sp>
      <p:sp>
        <p:nvSpPr>
          <p:cNvPr id="4" name="灯片编号占位符 3"/>
          <p:cNvSpPr>
            <a:spLocks noGrp="1"/>
          </p:cNvSpPr>
          <p:nvPr>
            <p:ph type="sldNum" sz="quarter" idx="4294967295"/>
          </p:nvPr>
        </p:nvSpPr>
        <p:spPr>
          <a:xfrm>
            <a:off x="6616700" y="6524625"/>
            <a:ext cx="2133600" cy="196850"/>
          </a:xfrm>
          <a:prstGeom prst="rect">
            <a:avLst/>
          </a:prstGeom>
        </p:spPr>
        <p:txBody>
          <a:bodyPr/>
          <a:lstStyle/>
          <a:p>
            <a:pPr>
              <a:defRPr/>
            </a:pPr>
            <a:fld id="{B9FB75FF-83E0-4A16-A2A1-B2E512247E06}" type="slidenum">
              <a:rPr lang="zh-CN" altLang="en-US"/>
            </a:fld>
            <a:endParaRPr lang="zh-CN" altLang="en-US"/>
          </a:p>
        </p:txBody>
      </p:sp>
      <p:sp>
        <p:nvSpPr>
          <p:cNvPr id="9223" name="矩形 4"/>
          <p:cNvSpPr>
            <a:spLocks noChangeArrowheads="1"/>
          </p:cNvSpPr>
          <p:nvPr/>
        </p:nvSpPr>
        <p:spPr bwMode="auto">
          <a:xfrm>
            <a:off x="2987675" y="981075"/>
            <a:ext cx="2226310" cy="368300"/>
          </a:xfrm>
          <a:prstGeom prst="rect">
            <a:avLst/>
          </a:prstGeom>
          <a:noFill/>
          <a:ln>
            <a:noFill/>
          </a:ln>
        </p:spPr>
        <p:txBody>
          <a:bodyPr wrap="none">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lgn="l">
              <a:spcBef>
                <a:spcPct val="0"/>
              </a:spcBef>
              <a:buClrTx/>
              <a:buFontTx/>
              <a:buNone/>
            </a:pPr>
            <a:r>
              <a:rPr lang="zh-CN" altLang="en-US" sz="1800" dirty="0">
                <a:latin typeface="Calibri" panose="020F0702030404030204" pitchFamily="34" charset="0"/>
                <a:ea typeface="SimSun" pitchFamily="2" charset="-122"/>
              </a:rPr>
              <a:t>https://hcii.cmu.edu</a:t>
            </a:r>
            <a:endParaRPr lang="zh-CN" altLang="en-US" sz="1800" dirty="0">
              <a:latin typeface="Calibri" panose="020F0702030404030204" pitchFamily="34" charset="0"/>
              <a:ea typeface="SimSun" pitchFamily="2" charset="-122"/>
            </a:endParaRPr>
          </a:p>
        </p:txBody>
      </p:sp>
      <p:pic>
        <p:nvPicPr>
          <p:cNvPr id="92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20813" cy="981075"/>
          </a:xfrm>
          <a:prstGeom prst="rect">
            <a:avLst/>
          </a:prstGeom>
          <a:noFill/>
          <a:ln>
            <a:noFill/>
          </a:ln>
        </p:spPr>
      </p:pic>
      <p:sp>
        <p:nvSpPr>
          <p:cNvPr id="9225" name="矩形 5"/>
          <p:cNvSpPr>
            <a:spLocks noChangeArrowheads="1"/>
          </p:cNvSpPr>
          <p:nvPr/>
        </p:nvSpPr>
        <p:spPr bwMode="auto">
          <a:xfrm>
            <a:off x="15875" y="981075"/>
            <a:ext cx="1531938" cy="307975"/>
          </a:xfrm>
          <a:prstGeom prst="rect">
            <a:avLst/>
          </a:prstGeom>
          <a:noFill/>
          <a:ln>
            <a:noFill/>
          </a:ln>
        </p:spPr>
        <p:txBody>
          <a:bodyPr wrap="none">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zh-CN" altLang="en-US" sz="1400"/>
              <a:t>卡内基梅隆大学 </a:t>
            </a:r>
            <a:endParaRPr lang="zh-CN" altLang="en-US" sz="1400"/>
          </a:p>
        </p:txBody>
      </p:sp>
      <p:sp>
        <p:nvSpPr>
          <p:cNvPr id="9226" name="矩形 8"/>
          <p:cNvSpPr>
            <a:spLocks noChangeArrowheads="1"/>
          </p:cNvSpPr>
          <p:nvPr/>
        </p:nvSpPr>
        <p:spPr bwMode="auto">
          <a:xfrm>
            <a:off x="250825" y="4149725"/>
            <a:ext cx="8713788" cy="338138"/>
          </a:xfrm>
          <a:prstGeom prst="rect">
            <a:avLst/>
          </a:prstGeom>
          <a:solidFill>
            <a:srgbClr val="990000"/>
          </a:solidFill>
          <a:ln>
            <a:noFill/>
          </a:ln>
        </p:spPr>
        <p:txBody>
          <a:bodyPr>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lgn="ctr">
              <a:spcBef>
                <a:spcPct val="0"/>
              </a:spcBef>
              <a:buClrTx/>
              <a:buFontTx/>
              <a:buNone/>
            </a:pPr>
            <a:r>
              <a:rPr lang="en-US" altLang="zh-CN" sz="1600">
                <a:solidFill>
                  <a:schemeClr val="bg1"/>
                </a:solidFill>
                <a:latin typeface="Calibri" panose="020F0702030404030204" pitchFamily="34" charset="0"/>
                <a:ea typeface="SimSun" pitchFamily="2" charset="-122"/>
              </a:rPr>
              <a:t>These are frustrations that we have all faced from systems not designed with people in mind.</a:t>
            </a:r>
            <a:endParaRPr lang="zh-CN" altLang="en-US" sz="1600">
              <a:solidFill>
                <a:schemeClr val="bg1"/>
              </a:solidFill>
              <a:latin typeface="Calibri" panose="020F0702030404030204" pitchFamily="34" charset="0"/>
              <a:ea typeface="SimSun" pitchFamily="2" charset="-122"/>
            </a:endParaRPr>
          </a:p>
        </p:txBody>
      </p:sp>
      <p:sp>
        <p:nvSpPr>
          <p:cNvPr id="9227" name="矩形 9"/>
          <p:cNvSpPr>
            <a:spLocks noChangeArrowheads="1"/>
          </p:cNvSpPr>
          <p:nvPr/>
        </p:nvSpPr>
        <p:spPr bwMode="auto">
          <a:xfrm>
            <a:off x="468313" y="4902200"/>
            <a:ext cx="7632700" cy="954088"/>
          </a:xfrm>
          <a:prstGeom prst="rect">
            <a:avLst/>
          </a:prstGeom>
          <a:noFill/>
          <a:ln>
            <a:noFill/>
          </a:ln>
        </p:spPr>
        <p:txBody>
          <a:bodyPr>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2800" b="1">
                <a:solidFill>
                  <a:srgbClr val="C00000"/>
                </a:solidFill>
                <a:latin typeface="Calibri" panose="020F0702030404030204" pitchFamily="34" charset="0"/>
                <a:ea typeface="SimSun" pitchFamily="2" charset="-122"/>
              </a:rPr>
              <a:t>how can we design human-centered systems</a:t>
            </a:r>
            <a:br>
              <a:rPr lang="en-US" altLang="zh-CN" sz="2800" b="1">
                <a:solidFill>
                  <a:srgbClr val="C00000"/>
                </a:solidFill>
                <a:latin typeface="Calibri" panose="020F0702030404030204" pitchFamily="34" charset="0"/>
                <a:ea typeface="SimSun" pitchFamily="2" charset="-122"/>
              </a:rPr>
            </a:br>
            <a:r>
              <a:rPr lang="en-US" altLang="zh-CN" sz="2800" b="1">
                <a:solidFill>
                  <a:srgbClr val="C00000"/>
                </a:solidFill>
                <a:latin typeface="Calibri" panose="020F0702030404030204" pitchFamily="34" charset="0"/>
                <a:ea typeface="SimSun" pitchFamily="2" charset="-122"/>
              </a:rPr>
              <a:t>that people find useful and usable?</a:t>
            </a:r>
            <a:endParaRPr lang="en-US" altLang="zh-CN" sz="2800" b="1">
              <a:solidFill>
                <a:srgbClr val="C00000"/>
              </a:solidFill>
              <a:latin typeface="Calibri" panose="020F0702030404030204" pitchFamily="34" charset="0"/>
              <a:ea typeface="SimSun"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553200" y="6356350"/>
            <a:ext cx="2133600" cy="365125"/>
          </a:xfrm>
          <a:prstGeom prst="rect">
            <a:avLst/>
          </a:prstGeom>
        </p:spPr>
        <p:txBody>
          <a:bodyPr/>
          <a:lstStyle/>
          <a:p>
            <a:pPr>
              <a:defRPr/>
            </a:pPr>
            <a:fld id="{1F43AFA5-DC50-452E-88EE-ACBE1B8E84FC}" type="slidenum">
              <a:rPr lang="zh-CN" altLang="en-US"/>
            </a:fld>
            <a:endParaRPr lang="zh-CN" altLang="en-US" dirty="0"/>
          </a:p>
        </p:txBody>
      </p:sp>
      <p:sp>
        <p:nvSpPr>
          <p:cNvPr id="10243" name="标题 1"/>
          <p:cNvSpPr>
            <a:spLocks noGrp="1"/>
          </p:cNvSpPr>
          <p:nvPr>
            <p:ph type="title" idx="4294967295"/>
          </p:nvPr>
        </p:nvSpPr>
        <p:spPr>
          <a:xfrm>
            <a:off x="0" y="260350"/>
            <a:ext cx="8229600" cy="706438"/>
          </a:xfrm>
        </p:spPr>
        <p:txBody>
          <a:bodyPr/>
          <a:lstStyle/>
          <a:p>
            <a:r>
              <a:rPr lang="zh-CN" altLang="en-US">
                <a:latin typeface="SimHei" panose="02010609060101010101" pitchFamily="49" charset="-122"/>
                <a:ea typeface="SimHei" panose="02010609060101010101" pitchFamily="49" charset="-122"/>
              </a:rPr>
              <a:t>感受</a:t>
            </a:r>
            <a:r>
              <a:rPr lang="en-US" altLang="zh-CN">
                <a:latin typeface="SimHei" panose="02010609060101010101" pitchFamily="49" charset="-122"/>
                <a:ea typeface="SimHei" panose="02010609060101010101" pitchFamily="49" charset="-122"/>
              </a:rPr>
              <a:t>HCI</a:t>
            </a:r>
            <a:endParaRPr lang="zh-CN" altLang="en-US">
              <a:latin typeface="SimHei" panose="02010609060101010101" pitchFamily="49" charset="-122"/>
              <a:ea typeface="SimHei" panose="02010609060101010101" pitchFamily="49" charset="-122"/>
            </a:endParaRPr>
          </a:p>
        </p:txBody>
      </p:sp>
      <p:pic>
        <p:nvPicPr>
          <p:cNvPr id="1024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2450" y="1652588"/>
            <a:ext cx="8037513" cy="3552825"/>
          </a:xfrm>
          <a:prstGeom prst="rect">
            <a:avLst/>
          </a:prstGeom>
          <a:noFill/>
          <a:ln>
            <a:noFill/>
          </a:ln>
        </p:spPr>
      </p:pic>
      <p:pic>
        <p:nvPicPr>
          <p:cNvPr id="22532" name="Picture 4" descr="http://www.hci.sysu.edu.cn/en/images/logo.gif"/>
          <p:cNvPicPr>
            <a:picLocks noChangeAspect="1" noChangeArrowheads="1"/>
          </p:cNvPicPr>
          <p:nvPr/>
        </p:nvPicPr>
        <p:blipFill>
          <a:blip r:embed="rId2"/>
          <a:srcRect/>
          <a:stretch>
            <a:fillRect/>
          </a:stretch>
        </p:blipFill>
        <p:spPr bwMode="auto">
          <a:xfrm>
            <a:off x="2644874" y="5498107"/>
            <a:ext cx="3943350" cy="811213"/>
          </a:xfrm>
          <a:prstGeom prst="rect">
            <a:avLst/>
          </a:prstGeom>
          <a:ln>
            <a:noFill/>
          </a:ln>
          <a:effectLst>
            <a:softEdge rad="112500"/>
          </a:effectLst>
        </p:spPr>
      </p:pic>
      <p:sp>
        <p:nvSpPr>
          <p:cNvPr id="10246" name="矩形 4"/>
          <p:cNvSpPr>
            <a:spLocks noChangeArrowheads="1"/>
          </p:cNvSpPr>
          <p:nvPr/>
        </p:nvSpPr>
        <p:spPr bwMode="auto">
          <a:xfrm>
            <a:off x="2752725" y="6246813"/>
            <a:ext cx="2112963" cy="338137"/>
          </a:xfrm>
          <a:prstGeom prst="rect">
            <a:avLst/>
          </a:prstGeom>
          <a:noFill/>
          <a:ln>
            <a:noFill/>
          </a:ln>
        </p:spPr>
        <p:txBody>
          <a:bodyPr wrap="none">
            <a:spAutoFit/>
          </a:bodyPr>
          <a:lstStyle>
            <a:lvl1pPr>
              <a:spcBef>
                <a:spcPct val="20000"/>
              </a:spcBef>
              <a:buClr>
                <a:srgbClr val="C00000"/>
              </a:buClr>
              <a:buFont typeface="Arial" panose="020B0604020202090204" pitchFamily="34" charset="0"/>
              <a:buChar char="•"/>
              <a:defRPr sz="3200">
                <a:solidFill>
                  <a:schemeClr val="tx1"/>
                </a:solidFill>
                <a:latin typeface="SimHei" panose="02010609060101010101" pitchFamily="49" charset="-122"/>
                <a:ea typeface="SimHei" panose="02010609060101010101" pitchFamily="49" charset="-122"/>
              </a:defRPr>
            </a:lvl1pPr>
            <a:lvl2pPr marL="742950" indent="-285750">
              <a:spcBef>
                <a:spcPct val="20000"/>
              </a:spcBef>
              <a:buClr>
                <a:srgbClr val="C00000"/>
              </a:buClr>
              <a:buFont typeface="Arial" panose="020B0604020202090204" pitchFamily="34" charset="0"/>
              <a:buChar char="–"/>
              <a:defRPr sz="2800">
                <a:solidFill>
                  <a:schemeClr val="tx1"/>
                </a:solidFill>
                <a:latin typeface="SimHei" panose="02010609060101010101" pitchFamily="49" charset="-122"/>
                <a:ea typeface="SimHei" panose="02010609060101010101" pitchFamily="49" charset="-122"/>
              </a:defRPr>
            </a:lvl2pPr>
            <a:lvl3pPr marL="1143000" indent="-228600">
              <a:spcBef>
                <a:spcPct val="20000"/>
              </a:spcBef>
              <a:buFont typeface="Arial" panose="020B0604020202090204" pitchFamily="34" charset="0"/>
              <a:buChar char="•"/>
              <a:defRPr sz="2400">
                <a:solidFill>
                  <a:schemeClr val="tx1"/>
                </a:solidFill>
                <a:latin typeface="SimHei" panose="02010609060101010101" pitchFamily="49" charset="-122"/>
                <a:ea typeface="SimHei" panose="02010609060101010101" pitchFamily="49" charset="-122"/>
              </a:defRPr>
            </a:lvl3pPr>
            <a:lvl4pPr marL="16002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4pPr>
            <a:lvl5pPr marL="2057400" indent="-228600">
              <a:spcBef>
                <a:spcPct val="20000"/>
              </a:spcBef>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5pPr>
            <a:lvl6pPr marL="25146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6pPr>
            <a:lvl7pPr marL="29718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7pPr>
            <a:lvl8pPr marL="34290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8pPr>
            <a:lvl9pPr marL="3886200" indent="-228600" fontAlgn="base">
              <a:spcBef>
                <a:spcPct val="20000"/>
              </a:spcBef>
              <a:spcAft>
                <a:spcPct val="0"/>
              </a:spcAft>
              <a:buFont typeface="Arial" panose="020B0604020202090204" pitchFamily="34" charset="0"/>
              <a:buChar char="»"/>
              <a:defRPr sz="2000">
                <a:solidFill>
                  <a:schemeClr val="tx1"/>
                </a:solidFill>
                <a:latin typeface="SimHei" panose="02010609060101010101" pitchFamily="49" charset="-122"/>
                <a:ea typeface="SimHei" panose="02010609060101010101" pitchFamily="49" charset="-122"/>
              </a:defRPr>
            </a:lvl9pPr>
          </a:lstStyle>
          <a:p>
            <a:pPr>
              <a:spcBef>
                <a:spcPct val="0"/>
              </a:spcBef>
              <a:buClrTx/>
              <a:buFontTx/>
              <a:buNone/>
            </a:pPr>
            <a:r>
              <a:rPr lang="en-US" altLang="zh-CN" sz="1600">
                <a:latin typeface="Calibri" panose="020F0702030404030204" pitchFamily="34" charset="0"/>
                <a:ea typeface="SimSun" pitchFamily="2" charset="-122"/>
              </a:rPr>
              <a:t>http://scd.sysu.edu.cn/</a:t>
            </a:r>
            <a:endParaRPr lang="zh-CN" altLang="en-US" sz="1600">
              <a:latin typeface="Calibri" panose="020F0702030404030204" pitchFamily="34" charset="0"/>
              <a:ea typeface="SimSun" pitchFamily="2" charset="-122"/>
            </a:endParaRPr>
          </a:p>
        </p:txBody>
      </p:sp>
    </p:spTree>
  </p:cSld>
  <p:clrMapOvr>
    <a:masterClrMapping/>
  </p:clrMapOvr>
</p:sld>
</file>

<file path=ppt/theme/theme1.xml><?xml version="1.0" encoding="utf-8"?>
<a:theme xmlns:a="http://schemas.openxmlformats.org/drawingml/2006/main" name="cug4">
  <a:themeElements>
    <a:clrScheme name="cug4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FF99FF"/>
      </a:folHlink>
    </a:clrScheme>
    <a:fontScheme name="cug4">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Tx/>
          <a:buSzTx/>
          <a:buFontTx/>
          <a:buChar char="•"/>
          <a:defRPr kumimoji="0" lang="zh-CN" sz="1800" b="0" i="0" u="none" strike="noStrike" cap="none" normalizeH="0" baseline="0" smtClean="0">
            <a:ln>
              <a:noFill/>
            </a:ln>
            <a:solidFill>
              <a:schemeClr val="tx1"/>
            </a:solidFill>
            <a:effectLst/>
            <a:latin typeface="Times New Roman" panose="02020603050405020304" pitchFamily="18"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Tx/>
          <a:buSzTx/>
          <a:buFontTx/>
          <a:buChar char="•"/>
          <a:defRPr kumimoji="0" lang="zh-CN" sz="1800" b="0" i="0" u="none" strike="noStrike" cap="none" normalizeH="0" baseline="0" smtClean="0">
            <a:ln>
              <a:noFill/>
            </a:ln>
            <a:solidFill>
              <a:schemeClr val="tx1"/>
            </a:solidFill>
            <a:effectLst/>
            <a:latin typeface="Times New Roman" panose="02020603050405020304" pitchFamily="18" charset="0"/>
            <a:ea typeface="SimSun" pitchFamily="2" charset="-122"/>
          </a:defRPr>
        </a:defPPr>
      </a:lstStyle>
    </a:lnDef>
  </a:objectDefaults>
  <a:extraClrSchemeLst>
    <a:extraClrScheme>
      <a:clrScheme name="cug4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ug4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ug4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ug4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ug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ug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ug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ug4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FF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6422</Words>
  <Application>WPS Presentation</Application>
  <PresentationFormat>On-screen Show (4:3)</PresentationFormat>
  <Paragraphs>406</Paragraphs>
  <Slides>54</Slides>
  <Notes>12</Notes>
  <HiddenSlides>2</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74" baseType="lpstr">
      <vt:lpstr>Arial</vt:lpstr>
      <vt:lpstr>SimSun</vt:lpstr>
      <vt:lpstr>Wingdings</vt:lpstr>
      <vt:lpstr>Times New Roman</vt:lpstr>
      <vt:lpstr>汉仪书宋二KW</vt:lpstr>
      <vt:lpstr>隶书</vt:lpstr>
      <vt:lpstr>报隶-简</vt:lpstr>
      <vt:lpstr>SimHei</vt:lpstr>
      <vt:lpstr>汉仪中黑KW</vt:lpstr>
      <vt:lpstr>STLiti</vt:lpstr>
      <vt:lpstr>Calibri</vt:lpstr>
      <vt:lpstr>Arial Unicode MS</vt:lpstr>
      <vt:lpstr>Microsoft YaHei</vt:lpstr>
      <vt:lpstr>宋体-简</vt:lpstr>
      <vt:lpstr>微软雅黑</vt:lpstr>
      <vt:lpstr>汉仪旗黑</vt:lpstr>
      <vt:lpstr>SimSun</vt:lpstr>
      <vt:lpstr>Helvetica Neue</vt:lpstr>
      <vt:lpstr>cug4</vt:lpstr>
      <vt:lpstr>Package</vt:lpstr>
      <vt:lpstr>PowerPoint 演示文稿</vt:lpstr>
      <vt:lpstr>主要内容</vt:lpstr>
      <vt:lpstr>人机交互学科</vt:lpstr>
      <vt:lpstr>人机交互学科</vt:lpstr>
      <vt:lpstr>PowerPoint 演示文稿</vt:lpstr>
      <vt:lpstr>PowerPoint 演示文稿</vt:lpstr>
      <vt:lpstr>人机交互专业</vt:lpstr>
      <vt:lpstr>人机交互研究所</vt:lpstr>
      <vt:lpstr>感受HCI</vt:lpstr>
      <vt:lpstr>感受HCI</vt:lpstr>
      <vt:lpstr>感受HCI</vt:lpstr>
      <vt:lpstr>感受HCI</vt:lpstr>
      <vt:lpstr>感受HCI</vt:lpstr>
      <vt:lpstr>感受HCI</vt:lpstr>
      <vt:lpstr>感受HCI</vt:lpstr>
      <vt:lpstr>感受HCI</vt:lpstr>
      <vt:lpstr>感受HCI</vt:lpstr>
      <vt:lpstr>感受HCI</vt:lpstr>
      <vt:lpstr>感受HCI</vt:lpstr>
      <vt:lpstr>感受HCI</vt:lpstr>
      <vt:lpstr>感受HCI</vt:lpstr>
      <vt:lpstr>感受HCI</vt:lpstr>
      <vt:lpstr>感受HCI</vt:lpstr>
      <vt:lpstr>感受HCI</vt:lpstr>
      <vt:lpstr>感受HCI</vt:lpstr>
      <vt:lpstr>感受HCI</vt:lpstr>
      <vt:lpstr>感受HCI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功夫在诗外</vt:lpstr>
      <vt:lpstr>教学内容</vt:lpstr>
      <vt:lpstr>课程考核</vt:lpstr>
      <vt:lpstr>学习资源</vt:lpstr>
      <vt:lpstr>专业网站</vt:lpstr>
      <vt:lpstr>研究机构</vt:lpstr>
      <vt:lpstr>学术期刊</vt:lpstr>
      <vt:lpstr>重要会议</vt:lpstr>
      <vt:lpstr>推荐阅读...</vt:lpstr>
      <vt:lpstr>.推荐阅读..</vt:lpstr>
      <vt:lpstr>..推荐阅读.</vt:lpstr>
      <vt:lpstr>教材？？？</vt:lpstr>
      <vt:lpstr>教材？？？</vt:lpstr>
      <vt:lpstr>教材？？？</vt:lpstr>
      <vt:lpstr>设计工具.....</vt:lpstr>
      <vt:lpstr>.设计工具....</vt:lpstr>
      <vt:lpstr>..设计工具...</vt:lpstr>
      <vt:lpstr>...设计工具..</vt:lpstr>
      <vt:lpstr>....设计工具.</vt:lpstr>
      <vt:lpstr>学习建议</vt:lpstr>
    </vt:vector>
  </TitlesOfParts>
  <Company>CUG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dc:title>
  <dc:creator>Eason</dc:creator>
  <cp:lastModifiedBy>eason</cp:lastModifiedBy>
  <cp:revision>375</cp:revision>
  <cp:lastPrinted>2022-02-23T05:09:46Z</cp:lastPrinted>
  <dcterms:created xsi:type="dcterms:W3CDTF">2022-02-23T05:09:46Z</dcterms:created>
  <dcterms:modified xsi:type="dcterms:W3CDTF">2022-02-23T05:09:46Z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1033-3.8.1.6116</vt:lpwstr>
  </property>
</Properties>
</file>